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2" r:id="rId2"/>
    <p:sldId id="268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CECFF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3686" autoAdjust="0"/>
  </p:normalViewPr>
  <p:slideViewPr>
    <p:cSldViewPr>
      <p:cViewPr varScale="1">
        <p:scale>
          <a:sx n="93" d="100"/>
          <a:sy n="93" d="100"/>
        </p:scale>
        <p:origin x="48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595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68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16623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Value Chain Analysis (</a:t>
            </a:r>
            <a:r>
              <a:rPr lang="en-US" altLang="en-US" sz="2800" b="1" dirty="0" err="1">
                <a:solidFill>
                  <a:schemeClr val="tx2"/>
                </a:solidFill>
              </a:rPr>
              <a:t>VCA</a:t>
            </a:r>
            <a:r>
              <a:rPr lang="en-US" altLang="en-US" sz="2800" b="1" dirty="0">
                <a:solidFill>
                  <a:schemeClr val="tx2"/>
                </a:solidFill>
              </a:rPr>
              <a:t>)</a:t>
            </a:r>
            <a:endParaRPr lang="en-US" sz="2800" b="1" dirty="0"/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952400" y="69505"/>
            <a:ext cx="226954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identify customer care-abouts?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97108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366674" y="28976"/>
            <a:ext cx="0" cy="95410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611" y="1190660"/>
            <a:ext cx="3291840" cy="329184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A </a:t>
            </a:r>
            <a:r>
              <a:rPr lang="en-US" sz="1400" b="1" dirty="0">
                <a:solidFill>
                  <a:srgbClr val="0070C0"/>
                </a:solidFill>
              </a:rPr>
              <a:t>Value Chain</a:t>
            </a:r>
            <a:r>
              <a:rPr lang="en-US" sz="1400" dirty="0">
                <a:solidFill>
                  <a:srgbClr val="0070C0"/>
                </a:solidFill>
              </a:rPr>
              <a:t> </a:t>
            </a:r>
            <a:r>
              <a:rPr lang="en-US" sz="1400" b="1" dirty="0">
                <a:solidFill>
                  <a:srgbClr val="0070C0"/>
                </a:solidFill>
              </a:rPr>
              <a:t>Analysis</a:t>
            </a:r>
            <a:r>
              <a:rPr lang="en-US" sz="1400" dirty="0"/>
              <a:t> (</a:t>
            </a:r>
            <a:r>
              <a:rPr lang="en-US" sz="1400" b="1" dirty="0" err="1"/>
              <a:t>VCA</a:t>
            </a:r>
            <a:r>
              <a:rPr lang="en-US" sz="1400" dirty="0"/>
              <a:t>) shows the business activities and processes involved in creating a product or performing a service. </a:t>
            </a:r>
            <a:r>
              <a:rPr lang="en-US" altLang="en-US" sz="1400" kern="0" dirty="0"/>
              <a:t>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400" kern="0" dirty="0"/>
              <a:t>A </a:t>
            </a:r>
            <a:r>
              <a:rPr lang="en-US" altLang="en-US" sz="1400" dirty="0"/>
              <a:t>value chain </a:t>
            </a:r>
            <a:r>
              <a:rPr lang="en-US" altLang="en-US" sz="1400" kern="0" dirty="0"/>
              <a:t>has </a:t>
            </a:r>
            <a:r>
              <a:rPr lang="en-US" sz="1400" b="1" dirty="0"/>
              <a:t>primary activities </a:t>
            </a:r>
            <a:r>
              <a:rPr lang="en-US" sz="1400" dirty="0"/>
              <a:t>and </a:t>
            </a:r>
            <a:r>
              <a:rPr lang="en-US" sz="1400" b="1" dirty="0"/>
              <a:t>support activities</a:t>
            </a:r>
            <a:r>
              <a:rPr lang="en-US" sz="1400" dirty="0"/>
              <a:t>: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400" b="1" kern="0" dirty="0"/>
              <a:t>Primary activities </a:t>
            </a:r>
            <a:r>
              <a:rPr lang="en-US" altLang="en-US" sz="1400" kern="0" dirty="0"/>
              <a:t>– activities which directly add value to the customer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400" b="1" kern="0" dirty="0"/>
              <a:t>Support activities </a:t>
            </a:r>
            <a:r>
              <a:rPr lang="en-US" altLang="en-US" sz="1400" kern="0" dirty="0"/>
              <a:t>– activities that support primary activities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400" kern="0" dirty="0"/>
              <a:t>A </a:t>
            </a:r>
            <a:r>
              <a:rPr lang="en-US" altLang="en-US" sz="1400" dirty="0"/>
              <a:t>value chain </a:t>
            </a:r>
            <a:r>
              <a:rPr lang="en-US" altLang="en-US" sz="1400" kern="0" dirty="0"/>
              <a:t>analysis</a:t>
            </a:r>
            <a:r>
              <a:rPr lang="en-US" altLang="en-US" sz="1400" dirty="0">
                <a:solidFill>
                  <a:srgbClr val="0070C0"/>
                </a:solidFill>
              </a:rPr>
              <a:t> </a:t>
            </a:r>
            <a:r>
              <a:rPr lang="en-US" altLang="en-US" sz="1400" kern="0" dirty="0"/>
              <a:t>can lead to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kern="0" dirty="0"/>
              <a:t>reduced cost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kern="0" dirty="0"/>
              <a:t>products better aligned with your customer</a:t>
            </a:r>
            <a:endParaRPr lang="en-US" altLang="en-US" sz="1400" b="1" kern="0" dirty="0"/>
          </a:p>
          <a:p>
            <a:pPr>
              <a:spcBef>
                <a:spcPts val="0"/>
              </a:spcBef>
            </a:pPr>
            <a:endParaRPr lang="en-US" altLang="en-US" sz="1400" kern="0" dirty="0"/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B1D788B-1608-461E-B43D-70DBF9CBB495}"/>
              </a:ext>
            </a:extLst>
          </p:cNvPr>
          <p:cNvSpPr/>
          <p:nvPr/>
        </p:nvSpPr>
        <p:spPr>
          <a:xfrm>
            <a:off x="4111140" y="1842607"/>
            <a:ext cx="4877436" cy="523220"/>
          </a:xfrm>
          <a:prstGeom prst="triangle">
            <a:avLst>
              <a:gd name="adj" fmla="val 497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6BA42D76-7BA6-4764-8E85-E37D92C07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140" y="2379072"/>
            <a:ext cx="4877435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Assess your product's activities, such as: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600" b="1" dirty="0">
                <a:latin typeface="+mn-lt"/>
              </a:rPr>
              <a:t>Primary activities</a:t>
            </a:r>
            <a:r>
              <a:rPr lang="en-US" sz="1600" dirty="0">
                <a:latin typeface="+mn-lt"/>
              </a:rPr>
              <a:t>: Inbound Logistics, Operations, Outbound Logistics, Marketing and Sales, and Services.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600" b="1" dirty="0">
                <a:latin typeface="+mn-lt"/>
              </a:rPr>
              <a:t>Support activities</a:t>
            </a:r>
            <a:r>
              <a:rPr lang="en-US" sz="1600" dirty="0">
                <a:latin typeface="+mn-lt"/>
              </a:rPr>
              <a:t>: Infrastructure, Human Resources, Procurement, and Technology.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Analyze the value and cost of these activities.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Model your competitors' value chains.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Model your customer’s assessment of value.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For your activities, determine where you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can reduce costs or improve efficiency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can create a competitive advantage</a:t>
            </a:r>
            <a:endParaRPr lang="en-US" dirty="0">
              <a:latin typeface="+mn-lt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A2F058-B167-4D23-B84B-D4F42017800C}"/>
              </a:ext>
            </a:extLst>
          </p:cNvPr>
          <p:cNvSpPr txBox="1"/>
          <p:nvPr/>
        </p:nvSpPr>
        <p:spPr>
          <a:xfrm>
            <a:off x="5753368" y="1056442"/>
            <a:ext cx="1752063" cy="1097280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b="1" dirty="0">
                <a:solidFill>
                  <a:schemeClr val="tx2"/>
                </a:solidFill>
              </a:rPr>
              <a:t>Value Chain Analysis</a:t>
            </a:r>
            <a:endParaRPr lang="en-US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B593755-EBE0-4C98-851F-58A922E59B40}"/>
              </a:ext>
            </a:extLst>
          </p:cNvPr>
          <p:cNvSpPr txBox="1"/>
          <p:nvPr/>
        </p:nvSpPr>
        <p:spPr>
          <a:xfrm>
            <a:off x="4366674" y="1116269"/>
            <a:ext cx="14197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current process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3FAA9E4-55A3-4BD1-8CF5-D2CD326E6EA5}"/>
              </a:ext>
            </a:extLst>
          </p:cNvPr>
          <p:cNvCxnSpPr>
            <a:cxnSpLocks/>
          </p:cNvCxnSpPr>
          <p:nvPr/>
        </p:nvCxnSpPr>
        <p:spPr>
          <a:xfrm>
            <a:off x="4743730" y="1425410"/>
            <a:ext cx="100584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A370E8B-C37D-44BB-8EF9-DE34333888FC}"/>
              </a:ext>
            </a:extLst>
          </p:cNvPr>
          <p:cNvCxnSpPr>
            <a:cxnSpLocks/>
          </p:cNvCxnSpPr>
          <p:nvPr/>
        </p:nvCxnSpPr>
        <p:spPr>
          <a:xfrm>
            <a:off x="7529184" y="1870030"/>
            <a:ext cx="1005840" cy="904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E4C67759-32FB-49D6-AD9F-3B3DBE4EA5B3}"/>
              </a:ext>
            </a:extLst>
          </p:cNvPr>
          <p:cNvSpPr txBox="1"/>
          <p:nvPr/>
        </p:nvSpPr>
        <p:spPr>
          <a:xfrm>
            <a:off x="7521080" y="1355130"/>
            <a:ext cx="1143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process assessment</a:t>
            </a:r>
          </a:p>
        </p:txBody>
      </p:sp>
      <p:sp>
        <p:nvSpPr>
          <p:cNvPr id="39" name="Text Box 44">
            <a:extLst>
              <a:ext uri="{FF2B5EF4-FFF2-40B4-BE49-F238E27FC236}">
                <a16:creationId xmlns:a16="http://schemas.microsoft.com/office/drawing/2014/main" id="{916BF00B-09DC-4EFC-BACA-1A88F70B6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A45CD04-D7D0-44BD-B67D-E4B639C5D5E9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750E7E1-F70B-4088-A00B-73E7412E327A}"/>
              </a:ext>
            </a:extLst>
          </p:cNvPr>
          <p:cNvSpPr txBox="1"/>
          <p:nvPr/>
        </p:nvSpPr>
        <p:spPr>
          <a:xfrm>
            <a:off x="0" y="6616952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111C11C-0062-4C07-858A-BA8F3F24E4B2}"/>
              </a:ext>
            </a:extLst>
          </p:cNvPr>
          <p:cNvSpPr txBox="1"/>
          <p:nvPr/>
        </p:nvSpPr>
        <p:spPr>
          <a:xfrm>
            <a:off x="4458037" y="1426774"/>
            <a:ext cx="1030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customer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7470428-6373-48AF-A32B-47916506ED42}"/>
              </a:ext>
            </a:extLst>
          </p:cNvPr>
          <p:cNvSpPr txBox="1"/>
          <p:nvPr/>
        </p:nvSpPr>
        <p:spPr>
          <a:xfrm>
            <a:off x="4458037" y="1737279"/>
            <a:ext cx="1162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competitors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45CC1603-28B7-4EDA-9ACA-B75AC1FF4AA5}"/>
              </a:ext>
            </a:extLst>
          </p:cNvPr>
          <p:cNvCxnSpPr>
            <a:cxnSpLocks/>
          </p:cNvCxnSpPr>
          <p:nvPr/>
        </p:nvCxnSpPr>
        <p:spPr>
          <a:xfrm>
            <a:off x="4764478" y="1735915"/>
            <a:ext cx="100584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2284B0ED-C4D9-420F-8A69-B2C5F8940568}"/>
              </a:ext>
            </a:extLst>
          </p:cNvPr>
          <p:cNvCxnSpPr>
            <a:cxnSpLocks/>
          </p:cNvCxnSpPr>
          <p:nvPr/>
        </p:nvCxnSpPr>
        <p:spPr>
          <a:xfrm>
            <a:off x="4736378" y="2046420"/>
            <a:ext cx="100584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DE74C357-DAF5-AC2B-4C84-B441E2CC6B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965" y="4882920"/>
            <a:ext cx="4614558" cy="1662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826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-1" y="100948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828856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Value Chain Analysis </a:t>
            </a:r>
            <a:r>
              <a:rPr lang="en-US" sz="2800" b="1" dirty="0"/>
              <a:t>– Example </a:t>
            </a:r>
          </a:p>
          <a:p>
            <a:r>
              <a:rPr lang="en-US" sz="2800" b="1" dirty="0"/>
              <a:t>– Buying a hamburger at a fast food restaurant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00DEE00-FDCF-48E6-ABB7-2B98EF36A7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226" y="1079733"/>
            <a:ext cx="8632201" cy="248989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5A943D7-A624-49F9-B56E-DDBACD354B48}"/>
              </a:ext>
            </a:extLst>
          </p:cNvPr>
          <p:cNvSpPr txBox="1"/>
          <p:nvPr/>
        </p:nvSpPr>
        <p:spPr>
          <a:xfrm>
            <a:off x="289226" y="3492817"/>
            <a:ext cx="8525857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The customer understands, and values, the primary activities.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The value chain identifies potential opportunities. A customer may pay a premium for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better materials 		(e.g., fresh ingredients)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better production 		(e.g., faster product delivery)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better delivery 		(e.g., on-site or home delivery)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an easier ordering process 	(e.g., phone app)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the ability to have special orders.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The customer (likely) does not care about where, how, or by whom the cooking is done, nor how the needed materials are acquired.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From the Value Chain, we can identify: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dirty="0"/>
              <a:t>improvements (make these)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dirty="0"/>
              <a:t>costly processes (reduce these)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DC77E9-6E23-B86A-33B8-CB142959094D}"/>
              </a:ext>
            </a:extLst>
          </p:cNvPr>
          <p:cNvSpPr txBox="1"/>
          <p:nvPr/>
        </p:nvSpPr>
        <p:spPr>
          <a:xfrm>
            <a:off x="0" y="6616952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891431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2"/>
                </a:solidFill>
              </a:rPr>
              <a:t>Value Chain Analysis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26776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  value chain concept was invented </a:t>
            </a:r>
            <a:r>
              <a:rPr lang="en-US" sz="1400" dirty="0"/>
              <a:t>by Harvard Business School Professor Michael Porter in his book </a:t>
            </a:r>
            <a:r>
              <a:rPr lang="en-US" sz="1400" i="1" dirty="0"/>
              <a:t>The Competitive Advantage: Creating and Sustaining Superior Performance.</a:t>
            </a:r>
            <a:r>
              <a:rPr lang="en-US" sz="1400" dirty="0">
                <a:latin typeface="+mn-lt"/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There are things that a customer cares about, and things that a customer does not care about.  The goal is to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add value to the things that the customer cares about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Reduce the cost of things the customer does not care about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87180" y="1147310"/>
            <a:ext cx="4114800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Think of this as being all about the customer’s “hamburger experience.”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When buying a hamburger, a customer cares about the things on the top line – these add value to the hamburger experience.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customer recognizes that the support activates need to be performed. But does not care about the how or where they are done – they do not influence the hamburger experience.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8F6766-D065-3386-0AAA-9120013A503F}"/>
              </a:ext>
            </a:extLst>
          </p:cNvPr>
          <p:cNvSpPr txBox="1"/>
          <p:nvPr/>
        </p:nvSpPr>
        <p:spPr>
          <a:xfrm>
            <a:off x="0" y="6616952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503</Words>
  <Application>Microsoft Office PowerPoint</Application>
  <PresentationFormat>On-screen Show (4:3)</PresentationFormat>
  <Paragraphs>55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2022-06-18T03:29:26Z</dcterms:created>
  <dcterms:modified xsi:type="dcterms:W3CDTF">2024-11-11T01:43:43Z</dcterms:modified>
</cp:coreProperties>
</file>