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1273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CC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542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06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2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6" y="76200"/>
            <a:ext cx="49237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Stakeholder Analysis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054540" y="98803"/>
            <a:ext cx="23422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obtain stakeholder alignment?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10503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41570" y="38234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3701807" y="2269900"/>
            <a:ext cx="5160446" cy="421543"/>
          </a:xfrm>
          <a:prstGeom prst="triangle">
            <a:avLst>
              <a:gd name="adj" fmla="val 5318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807" y="2671170"/>
            <a:ext cx="5120640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92100" indent="-2921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Identify the stakeholders (internal and external, anyone with a stake in the product).</a:t>
            </a:r>
          </a:p>
          <a:p>
            <a:pPr marL="292100" indent="-2921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Create a </a:t>
            </a:r>
            <a:r>
              <a:rPr lang="en-US" b="1" i="1" dirty="0">
                <a:solidFill>
                  <a:prstClr val="black"/>
                </a:solidFill>
                <a:latin typeface="Calibri"/>
                <a:sym typeface="Wingdings" panose="05000000000000000000" pitchFamily="2" charset="2"/>
              </a:rPr>
              <a:t>P</a:t>
            </a:r>
            <a:r>
              <a:rPr lang="en-US" b="1" i="1" dirty="0">
                <a:solidFill>
                  <a:prstClr val="black"/>
                </a:solidFill>
                <a:latin typeface="Calibri"/>
              </a:rPr>
              <a:t>ower/Interest matrix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: Determine each stakeholder’s project interest (will they support?) and their power (can they affect resources?)</a:t>
            </a:r>
          </a:p>
          <a:p>
            <a:pPr marL="292100" indent="-2921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Create a </a:t>
            </a:r>
            <a:r>
              <a:rPr lang="en-US" b="1" i="1" dirty="0">
                <a:solidFill>
                  <a:prstClr val="black"/>
                </a:solidFill>
                <a:latin typeface="Calibri"/>
              </a:rPr>
              <a:t>Stakeholder Scoring matrix</a:t>
            </a:r>
            <a:r>
              <a:rPr lang="en-US" i="1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Score the stakeholders (1=unaware, …, 5=leading)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Develop a strategy supporting the needs of each stakeholder, leading to a successful project.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95" y="1431940"/>
            <a:ext cx="3301678" cy="167212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7663" indent="-285750" defTabSz="903288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Project success requires that each stakeholder be handled properly. </a:t>
            </a:r>
          </a:p>
          <a:p>
            <a:pPr marL="347663" indent="-285750" defTabSz="903288" eaLnBrk="1" hangingPunct="1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 </a:t>
            </a:r>
            <a:r>
              <a:rPr lang="en-US" sz="1400" b="1" dirty="0">
                <a:solidFill>
                  <a:srgbClr val="0070C0"/>
                </a:solidFill>
                <a:latin typeface="+mn-lt"/>
              </a:rPr>
              <a:t>stakeholder analysis </a:t>
            </a:r>
            <a:r>
              <a:rPr lang="en-US" sz="1400" dirty="0">
                <a:latin typeface="+mn-lt"/>
              </a:rPr>
              <a:t>is a pre-cursor to creating a project communications plan.</a:t>
            </a:r>
          </a:p>
          <a:p>
            <a:pPr marL="347663" indent="-285750" defTabSz="903288" eaLnBrk="1" hangingPunct="1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There are many tools for assessing  and categorizing stakeholders.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408923" y="1439966"/>
            <a:ext cx="1789434" cy="1015663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/>
              <a:t>Stakeholder Analysis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/>
              <a:t>Process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193588" y="1573409"/>
            <a:ext cx="1422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Stakeholder understanding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4099392" y="1792750"/>
            <a:ext cx="1282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0070C0"/>
                </a:solidFill>
              </a:rPr>
              <a:t>Project plan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619D6BD-3FFC-478D-A4C6-83184CA31104}"/>
              </a:ext>
            </a:extLst>
          </p:cNvPr>
          <p:cNvCxnSpPr>
            <a:cxnSpLocks/>
          </p:cNvCxnSpPr>
          <p:nvPr/>
        </p:nvCxnSpPr>
        <p:spPr>
          <a:xfrm>
            <a:off x="4228190" y="2096629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7EF8540-E758-4C20-BEAE-16BB7DF44288}"/>
              </a:ext>
            </a:extLst>
          </p:cNvPr>
          <p:cNvCxnSpPr>
            <a:cxnSpLocks/>
          </p:cNvCxnSpPr>
          <p:nvPr/>
        </p:nvCxnSpPr>
        <p:spPr>
          <a:xfrm>
            <a:off x="7198357" y="2096629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A018A64-C60E-EE07-0AF8-D7B3A3EBAE9A}"/>
              </a:ext>
            </a:extLst>
          </p:cNvPr>
          <p:cNvSpPr txBox="1"/>
          <p:nvPr/>
        </p:nvSpPr>
        <p:spPr>
          <a:xfrm>
            <a:off x="224430" y="5958501"/>
            <a:ext cx="32272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prstClr val="black"/>
                </a:solidFill>
                <a:latin typeface="Calibri"/>
              </a:rPr>
              <a:t>Stakeholder Power/Interest matrix </a:t>
            </a:r>
            <a:endParaRPr lang="en-US" sz="16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A36985-04BA-61CB-5902-0A466C70B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3732" y="5464465"/>
            <a:ext cx="2914650" cy="971550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3BDC7BC8-FBC1-1C28-A5B0-686EF771091C}"/>
              </a:ext>
            </a:extLst>
          </p:cNvPr>
          <p:cNvSpPr txBox="1"/>
          <p:nvPr/>
        </p:nvSpPr>
        <p:spPr>
          <a:xfrm>
            <a:off x="4024240" y="5681652"/>
            <a:ext cx="15861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prstClr val="black"/>
                </a:solidFill>
                <a:latin typeface="Calibri"/>
              </a:rPr>
              <a:t>Stakeholder Scoring matrix</a:t>
            </a:r>
            <a:endParaRPr lang="en-US" sz="1600" b="1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EA226808-3BFC-615B-B862-D8062C42F5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804" y="3138797"/>
            <a:ext cx="3282270" cy="2940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66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id="{9454399A-AEBD-4554-4BCF-98FE1F519487}"/>
              </a:ext>
            </a:extLst>
          </p:cNvPr>
          <p:cNvSpPr/>
          <p:nvPr/>
        </p:nvSpPr>
        <p:spPr>
          <a:xfrm rot="16200000">
            <a:off x="7053700" y="3939700"/>
            <a:ext cx="844910" cy="36576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ED650496-B148-1ABA-86E4-0160569FDBA3}"/>
              </a:ext>
            </a:extLst>
          </p:cNvPr>
          <p:cNvSpPr/>
          <p:nvPr/>
        </p:nvSpPr>
        <p:spPr>
          <a:xfrm rot="5400000">
            <a:off x="7064675" y="2281711"/>
            <a:ext cx="822960" cy="36576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9D5FB07C-B8A8-D699-D36D-32DF343723EF}"/>
              </a:ext>
            </a:extLst>
          </p:cNvPr>
          <p:cNvSpPr/>
          <p:nvPr/>
        </p:nvSpPr>
        <p:spPr>
          <a:xfrm rot="5400000">
            <a:off x="3961921" y="3482961"/>
            <a:ext cx="844910" cy="36576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46C3EC0B-6AD2-77D2-A2A8-3EC8C23F8F25}"/>
              </a:ext>
            </a:extLst>
          </p:cNvPr>
          <p:cNvSpPr/>
          <p:nvPr/>
        </p:nvSpPr>
        <p:spPr>
          <a:xfrm>
            <a:off x="3951192" y="1746517"/>
            <a:ext cx="914400" cy="36576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595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Stakeholder Analysis – Example – Generic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170CCB-7356-06E4-564C-09AC155A3F38}"/>
              </a:ext>
            </a:extLst>
          </p:cNvPr>
          <p:cNvSpPr txBox="1"/>
          <p:nvPr/>
        </p:nvSpPr>
        <p:spPr>
          <a:xfrm>
            <a:off x="282618" y="663840"/>
            <a:ext cx="4210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(1) List of stakeholders (first list functions, then identify individuals within each function)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CF4996-F56C-ED1E-F03E-2ECAC401FB0A}"/>
              </a:ext>
            </a:extLst>
          </p:cNvPr>
          <p:cNvSpPr txBox="1"/>
          <p:nvPr/>
        </p:nvSpPr>
        <p:spPr>
          <a:xfrm>
            <a:off x="4863945" y="911409"/>
            <a:ext cx="364847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(2) Stakeholder Power/Interest matrix 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608DFC-755A-16CC-05B5-E2AF576D0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617" y="1248196"/>
            <a:ext cx="4210050" cy="216217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797AACA-C4EF-A1EB-18DD-A71C3FBB27C8}"/>
              </a:ext>
            </a:extLst>
          </p:cNvPr>
          <p:cNvSpPr txBox="1"/>
          <p:nvPr/>
        </p:nvSpPr>
        <p:spPr>
          <a:xfrm>
            <a:off x="1523761" y="3692216"/>
            <a:ext cx="286649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(3) Stakeholder Scoring Matrix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658F5DE-33E3-E351-E0ED-B79AFCD0CC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3945" y="1243345"/>
            <a:ext cx="4086225" cy="120967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32DAF35-C67D-4D7F-B167-2C59636C69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6968" y="4059146"/>
            <a:ext cx="6758192" cy="2381704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024CAC37-0B09-95F0-091D-99AE9A0C39D6}"/>
              </a:ext>
            </a:extLst>
          </p:cNvPr>
          <p:cNvSpPr txBox="1"/>
          <p:nvPr/>
        </p:nvSpPr>
        <p:spPr>
          <a:xfrm>
            <a:off x="232235" y="4037258"/>
            <a:ext cx="139888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/>
              <a:t>Ratings used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Unaware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Resistant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Neutral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Supportive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Leading</a:t>
            </a:r>
          </a:p>
        </p:txBody>
      </p:sp>
      <p:sp>
        <p:nvSpPr>
          <p:cNvPr id="39" name="Scroll: Vertical 38">
            <a:extLst>
              <a:ext uri="{FF2B5EF4-FFF2-40B4-BE49-F238E27FC236}">
                <a16:creationId xmlns:a16="http://schemas.microsoft.com/office/drawing/2014/main" id="{6205A860-5E76-BC94-A9EA-2DE090D8563B}"/>
              </a:ext>
            </a:extLst>
          </p:cNvPr>
          <p:cNvSpPr/>
          <p:nvPr/>
        </p:nvSpPr>
        <p:spPr>
          <a:xfrm>
            <a:off x="6424595" y="2881887"/>
            <a:ext cx="2103120" cy="783954"/>
          </a:xfrm>
          <a:prstGeom prst="verticalScroll">
            <a:avLst/>
          </a:prstGeom>
          <a:solidFill>
            <a:schemeClr val="accent5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Communication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1033767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Stakeholder Analysis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Stakeholder analysis is not a reporting document, but an action plan.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Stakeholder analysis should continue until the project is complete.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Identifying stakeholders requires careful efforts from the Project Management Team.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 good stakeholder analysis will include: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Who the important and/or difficult stakeholders are and how to work with them to win them over.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What each stakeholder stands to gain or lose from this project.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How each stakeholder will react to changes due to the project.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How each stakeholder processes information and make decisions.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Each stakeholders’ concerns, since project resistance can be Cultural, Financial, Political, or Technical.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communication plan should include discussing the project with the stakeholders — particularly its background and objective.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This example is for a generic project.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As in this example, there can be many, many stakeholders. Usually, however, projects are smaller in scope and have fewer stakeholders.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/>
              <a:t>In this presentation, </a:t>
            </a:r>
            <a:r>
              <a:rPr lang="en-US" sz="1400" dirty="0"/>
              <a:t>two different stakeholder assessments </a:t>
            </a:r>
            <a:r>
              <a:rPr lang="en-US" sz="1400"/>
              <a:t>are discussed; </a:t>
            </a:r>
            <a:r>
              <a:rPr lang="en-US" sz="1400" dirty="0"/>
              <a:t>more assessment types can be found on the web.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</Words>
  <Application>Microsoft Office PowerPoint</Application>
  <PresentationFormat>On-screen Show (4:3)</PresentationFormat>
  <Paragraphs>52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2022-06-18T03:22:19Z</dcterms:created>
  <dcterms:modified xsi:type="dcterms:W3CDTF">2024-11-01T13:53:14Z</dcterms:modified>
</cp:coreProperties>
</file>