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272" r:id="rId3"/>
    <p:sldId id="1273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3837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6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30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749485" y="2251798"/>
            <a:ext cx="5251068" cy="908367"/>
          </a:xfrm>
          <a:prstGeom prst="triangle">
            <a:avLst>
              <a:gd name="adj" fmla="val 5576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504112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SWOT </a:t>
            </a:r>
            <a:r>
              <a:rPr lang="en-US" sz="2400" b="1" dirty="0"/>
              <a:t>(Strength / Weaknesses / Opportunities / Threats)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340100" y="133181"/>
            <a:ext cx="240358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assess a project or organization?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186480" y="1095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803900" y="3160165"/>
            <a:ext cx="521208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Clearly specify</a:t>
            </a:r>
            <a:r>
              <a:rPr lang="en-US" sz="1400" dirty="0">
                <a:latin typeface="Arial" charset="0"/>
              </a:rPr>
              <a:t> the desired end state or objective.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charset="0"/>
              </a:rPr>
              <a:t>Identify the internal and external factors that are favorable and unfavorable to achieve that objective. </a:t>
            </a:r>
            <a:r>
              <a:rPr lang="en-US" sz="1400" dirty="0"/>
              <a:t>For each SWOT element, address a set of “standard” questions: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Strengths</a:t>
            </a:r>
            <a:r>
              <a:rPr lang="en-US" sz="1400" dirty="0"/>
              <a:t>: </a:t>
            </a:r>
            <a:r>
              <a:rPr lang="en-US" sz="1400" i="1" dirty="0"/>
              <a:t>What do you do very well, compared to others? What resources do you have? Is your brand strong?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Weaknesses</a:t>
            </a:r>
            <a:r>
              <a:rPr lang="en-US" sz="1400" i="1" dirty="0"/>
              <a:t>: What do your rivals do better than you do? What processes and activities need improvement? What do you do poorly?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Opportunities</a:t>
            </a:r>
            <a:r>
              <a:rPr lang="en-US" sz="1400" i="1" dirty="0"/>
              <a:t>: Are there new ways to create your products? Where are your strengths valued?  Are there new markets? Are your competitors' customers unhappy?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Threats</a:t>
            </a:r>
            <a:r>
              <a:rPr lang="en-US" sz="1400" i="1" dirty="0"/>
              <a:t> Will technology change the need for your product? Can customers use alternative products?  Are customers needs changing?  What are your competitors doing?  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1324938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endParaRPr lang="en-US" sz="2000" b="1" dirty="0">
              <a:latin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SWOT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Analysis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en-US" sz="2000" b="1" dirty="0">
              <a:latin typeface="Arial" pitchFamily="34" charset="0"/>
            </a:endParaRP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2412980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406124" y="1907250"/>
            <a:ext cx="8955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Course of action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2412980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605995" y="1671710"/>
            <a:ext cx="122210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1400" dirty="0">
                <a:solidFill>
                  <a:srgbClr val="0070C0"/>
                </a:solidFill>
              </a:rPr>
              <a:t>Improved decision making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156966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r>
              <a:rPr lang="en-US" dirty="0"/>
              <a:t>A </a:t>
            </a:r>
            <a:r>
              <a:rPr lang="en-US" b="1" dirty="0">
                <a:solidFill>
                  <a:srgbClr val="0070C0"/>
                </a:solidFill>
              </a:rPr>
              <a:t>SWOT </a:t>
            </a:r>
            <a:r>
              <a:rPr lang="en-US" dirty="0"/>
              <a:t>analysis is a structured </a:t>
            </a:r>
            <a:r>
              <a:rPr lang="en-US" altLang="en-US" dirty="0"/>
              <a:t>strategic method to </a:t>
            </a:r>
            <a:r>
              <a:rPr lang="en-US" dirty="0"/>
              <a:t>evaluate an organization or a project.</a:t>
            </a:r>
          </a:p>
          <a:p>
            <a:r>
              <a:rPr lang="en-US" dirty="0"/>
              <a:t>SWOT documents </a:t>
            </a:r>
            <a:r>
              <a:rPr lang="en-US" altLang="en-US" dirty="0"/>
              <a:t>the anticipated </a:t>
            </a:r>
            <a:r>
              <a:rPr lang="en-US" altLang="en-US" b="1" dirty="0">
                <a:solidFill>
                  <a:srgbClr val="0070C0"/>
                </a:solidFill>
              </a:rPr>
              <a:t>S</a:t>
            </a:r>
            <a:r>
              <a:rPr lang="en-US" altLang="en-US" dirty="0"/>
              <a:t>trengths, </a:t>
            </a:r>
            <a:r>
              <a:rPr lang="en-US" altLang="en-US" b="1" dirty="0">
                <a:solidFill>
                  <a:srgbClr val="0070C0"/>
                </a:solidFill>
              </a:rPr>
              <a:t>W</a:t>
            </a:r>
            <a:r>
              <a:rPr lang="en-US" altLang="en-US" dirty="0"/>
              <a:t>eaknesses, </a:t>
            </a:r>
            <a:r>
              <a:rPr lang="en-US" altLang="en-US" b="1" dirty="0">
                <a:solidFill>
                  <a:srgbClr val="0070C0"/>
                </a:solidFill>
              </a:rPr>
              <a:t>O</a:t>
            </a:r>
            <a:r>
              <a:rPr lang="en-US" altLang="en-US" dirty="0"/>
              <a:t>pportunities, and </a:t>
            </a:r>
            <a:r>
              <a:rPr lang="en-US" altLang="en-US" b="1" dirty="0">
                <a:solidFill>
                  <a:srgbClr val="0070C0"/>
                </a:solidFill>
              </a:rPr>
              <a:t>T</a:t>
            </a:r>
            <a:r>
              <a:rPr lang="en-US" altLang="en-US" dirty="0"/>
              <a:t>hreats.</a:t>
            </a:r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2690234-D056-4BBD-84C5-8FAA91E6786B}"/>
              </a:ext>
            </a:extLst>
          </p:cNvPr>
          <p:cNvSpPr txBox="1"/>
          <p:nvPr/>
        </p:nvSpPr>
        <p:spPr>
          <a:xfrm>
            <a:off x="322931" y="6372136"/>
            <a:ext cx="286649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8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CCA226-652F-9389-4B69-6B261797E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401" y="3700354"/>
            <a:ext cx="24955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83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0894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1364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SWOT – Example – Fast Food Chain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CDF212-A86D-4C83-AFC0-8706E34EA541}"/>
              </a:ext>
            </a:extLst>
          </p:cNvPr>
          <p:cNvSpPr txBox="1"/>
          <p:nvPr/>
        </p:nvSpPr>
        <p:spPr>
          <a:xfrm>
            <a:off x="387493" y="740650"/>
            <a:ext cx="8274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 SWOT analysis for a large well-known regional US-only fast food chain might be as follows: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4D0F92-53F3-4AA0-BB20-AB1F5D691E48}"/>
              </a:ext>
            </a:extLst>
          </p:cNvPr>
          <p:cNvSpPr txBox="1"/>
          <p:nvPr/>
        </p:nvSpPr>
        <p:spPr>
          <a:xfrm>
            <a:off x="394803" y="1631440"/>
            <a:ext cx="374904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Strengths </a:t>
            </a:r>
            <a:r>
              <a:rPr lang="en-US" dirty="0"/>
              <a:t>(help, internal)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Competitive pricing.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Excellent economies of scale.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Large installed base.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Widely recognized brand.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FFC049-9D3A-D441-E87B-90D93CE1CC55}"/>
              </a:ext>
            </a:extLst>
          </p:cNvPr>
          <p:cNvSpPr txBox="1"/>
          <p:nvPr/>
        </p:nvSpPr>
        <p:spPr>
          <a:xfrm>
            <a:off x="394803" y="3673560"/>
            <a:ext cx="374904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Opportunities </a:t>
            </a:r>
            <a:r>
              <a:rPr lang="en-US" dirty="0"/>
              <a:t>(help, external)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 healthier items to menu.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Appeal to neglected consumers (e.g., gluten-free offerings).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Expand business to other regions and/or other countries.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Increase social activities to reinforce brand.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0D0781-6254-C1B2-D055-D0897A7D8F23}"/>
              </a:ext>
            </a:extLst>
          </p:cNvPr>
          <p:cNvSpPr txBox="1"/>
          <p:nvPr/>
        </p:nvSpPr>
        <p:spPr>
          <a:xfrm>
            <a:off x="4581790" y="1631440"/>
            <a:ext cx="374904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Weaknesses </a:t>
            </a:r>
            <a:r>
              <a:rPr lang="en-US" dirty="0"/>
              <a:t>(hurt, internal)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High employee turnover.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Increasing consumer concern about healthiness of food.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Menu changes slowly.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Quality control varies due to franchised operations.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44923C-18CC-8945-F7D9-575F02EB9F5C}"/>
              </a:ext>
            </a:extLst>
          </p:cNvPr>
          <p:cNvSpPr txBox="1"/>
          <p:nvPr/>
        </p:nvSpPr>
        <p:spPr>
          <a:xfrm>
            <a:off x="4581790" y="3950559"/>
            <a:ext cx="3749040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Threats </a:t>
            </a:r>
            <a:r>
              <a:rPr lang="en-US" dirty="0"/>
              <a:t>(hurt, external)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Competitors from other countries may enter US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Customers are becoming more health-conscious.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 US fast-food chains are also changing their offerings.</a:t>
            </a:r>
          </a:p>
        </p:txBody>
      </p:sp>
    </p:spTree>
    <p:extLst>
      <p:ext uri="{BB962C8B-B14F-4D97-AF65-F5344CB8AC3E}">
        <p14:creationId xmlns:p14="http://schemas.microsoft.com/office/powerpoint/2010/main" val="265255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SWOT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 SWOT analysis is best performed by a team composed of members with experience in  many different disciplines.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web contains many different lists of “standard” questions to be addressed for each of {S, W, O, T}.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While A SWOT addresses a course of action, </a:t>
            </a:r>
            <a:r>
              <a:rPr lang="en-US" sz="1400" dirty="0"/>
              <a:t>a</a:t>
            </a:r>
            <a:r>
              <a:rPr lang="en-US" sz="1400" dirty="0">
                <a:latin typeface="Arial" charset="0"/>
              </a:rPr>
              <a:t> </a:t>
            </a:r>
            <a:r>
              <a:rPr lang="en-US" sz="1400" b="1" dirty="0">
                <a:latin typeface="Arial" charset="0"/>
              </a:rPr>
              <a:t>PEST (</a:t>
            </a:r>
            <a:r>
              <a:rPr lang="en-US" sz="1400" dirty="0">
                <a:latin typeface="Arial" charset="0"/>
              </a:rPr>
              <a:t>Political / Economical / Social / Technological</a:t>
            </a:r>
            <a:r>
              <a:rPr lang="en-US" sz="1400" dirty="0">
                <a:latin typeface="+mn-lt"/>
              </a:rPr>
              <a:t>) </a:t>
            </a:r>
            <a:r>
              <a:rPr lang="en-US" sz="1400" b="1" dirty="0">
                <a:latin typeface="Arial" charset="0"/>
              </a:rPr>
              <a:t>analysis</a:t>
            </a:r>
            <a:r>
              <a:rPr lang="en-US" sz="1400" dirty="0">
                <a:latin typeface="Arial" charset="0"/>
              </a:rPr>
              <a:t> addresses a market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SWOT analysis is similar to SOAR analysis.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b="1" dirty="0"/>
              <a:t>R</a:t>
            </a:r>
            <a:r>
              <a:rPr lang="en-US" sz="1400" b="1" dirty="0">
                <a:latin typeface="Arial" charset="0"/>
              </a:rPr>
              <a:t>ules for a successful SWOT analysis:</a:t>
            </a:r>
            <a:endParaRPr lang="en-US" sz="1400" dirty="0">
              <a:latin typeface="Arial" charset="0"/>
            </a:endParaRP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Be realistic about the strengths and weaknesses of any proposition.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SWOT should distinguish between where your organization is today, and where it could be in the future.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SWOT should always be specific. Avoid grey areas.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Always apply SWOT in relation to your competition; i.e.. better than or worse than your competition.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Keep the SWOT short and simple. Avoid complexity and over-analysis.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A SWOT is subjective.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Every state has regional fast food: Alabama has “Jack’s”, …, Wyoming has “Taco John’s”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 full SWOT analysis would include more than the few items shown in the example for each of </a:t>
            </a:r>
            <a:r>
              <a:rPr lang="en-US" sz="1400" dirty="0">
                <a:latin typeface="+mn-lt"/>
              </a:rPr>
              <a:t>{S, W, O, T}.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charset="0"/>
              </a:rPr>
              <a:t>The SWOT shown here is only notional and missing many details, a proper SWOT uses precise, verifiable statements. For example "Cost advantage of </a:t>
            </a:r>
            <a:r>
              <a:rPr lang="en-US" sz="1400" dirty="0" err="1">
                <a:latin typeface="Arial" charset="0"/>
              </a:rPr>
              <a:t>US$10</a:t>
            </a:r>
            <a:r>
              <a:rPr lang="en-US" sz="1400" dirty="0">
                <a:latin typeface="Arial" charset="0"/>
              </a:rPr>
              <a:t>/ton in sourcing raw material x“ is much better than "Good value for money”.</a:t>
            </a:r>
            <a:endParaRPr lang="en-US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4060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Microsoft Office PowerPoint</Application>
  <PresentationFormat>On-screen Show (4:3)</PresentationFormat>
  <Paragraphs>62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2022-06-18T03:23:27Z</dcterms:created>
  <dcterms:modified xsi:type="dcterms:W3CDTF">2024-11-01T14:00:51Z</dcterms:modified>
</cp:coreProperties>
</file>