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5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542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9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20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49237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SIPOC</a:t>
            </a:r>
            <a:r>
              <a:rPr lang="en-US" sz="2400" b="1" dirty="0"/>
              <a:t> </a:t>
            </a:r>
            <a:r>
              <a:rPr lang="en-US" sz="2000" b="1" dirty="0"/>
              <a:t>(Suppliers / Inputs / Process / Outputs / Customers) </a:t>
            </a:r>
            <a:r>
              <a:rPr lang="en-US" sz="2800" b="1" dirty="0"/>
              <a:t>and IPO 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08923" y="98803"/>
            <a:ext cx="19878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explain a business process?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10503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18477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595340" y="2047311"/>
            <a:ext cx="5160446" cy="613980"/>
          </a:xfrm>
          <a:prstGeom prst="triangle">
            <a:avLst>
              <a:gd name="adj" fmla="val 5318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807" y="2633919"/>
            <a:ext cx="5158011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92100" indent="-2921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prstClr val="black"/>
                </a:solidFill>
                <a:latin typeface="Calibri"/>
              </a:rPr>
              <a:t>Select a process to document and/or explain.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Assemble a small team of process owners.</a:t>
            </a:r>
          </a:p>
          <a:p>
            <a:pPr marL="292100" indent="-2921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Create the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SIPOC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diagram in the following order</a:t>
            </a:r>
            <a:endParaRPr lang="en-U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Define the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process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steps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(perhaps 4 to 8):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P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List the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outputs 	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(perhaps 3 or 4):       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O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Identify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customers 	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(internal &amp; external):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C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List the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inputs 	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(perhaps 1 to 4):        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I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Identify the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suppliers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:                                   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Share the SIPOC diagram.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159" y="1280269"/>
            <a:ext cx="3291840" cy="29260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</a:t>
            </a:r>
            <a:r>
              <a:rPr lang="en-US" sz="1400" b="1" dirty="0" err="1">
                <a:solidFill>
                  <a:srgbClr val="0070C0"/>
                </a:solidFill>
                <a:latin typeface="+mn-lt"/>
              </a:rPr>
              <a:t>SIPOC</a:t>
            </a:r>
            <a:r>
              <a:rPr lang="en-US" sz="1400" dirty="0">
                <a:latin typeface="+mn-lt"/>
              </a:rPr>
              <a:t> diagram shows an end-to-end business process, from suppliers (S) to customers (C).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Without the “S” and “C”, a </a:t>
            </a:r>
            <a:r>
              <a:rPr lang="en-US" sz="1400" dirty="0" err="1">
                <a:latin typeface="+mn-lt"/>
              </a:rPr>
              <a:t>SIPOC</a:t>
            </a:r>
            <a:r>
              <a:rPr lang="en-US" sz="1400" dirty="0">
                <a:latin typeface="+mn-lt"/>
              </a:rPr>
              <a:t> diagram is an </a:t>
            </a:r>
            <a:r>
              <a:rPr lang="en-US" sz="1400" b="1" dirty="0">
                <a:solidFill>
                  <a:srgbClr val="0070C0"/>
                </a:solidFill>
                <a:latin typeface="+mn-lt"/>
              </a:rPr>
              <a:t>IPO</a:t>
            </a:r>
            <a:r>
              <a:rPr lang="en-US" sz="1400" dirty="0">
                <a:latin typeface="+mn-lt"/>
              </a:rPr>
              <a:t> diagram.</a:t>
            </a:r>
          </a:p>
          <a:p>
            <a:pPr marL="347663" indent="-285750" defTabSz="903288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</a:t>
            </a:r>
            <a:r>
              <a:rPr lang="en-US" sz="1400" dirty="0" err="1">
                <a:latin typeface="+mn-lt"/>
              </a:rPr>
              <a:t>SIPOC</a:t>
            </a:r>
            <a:r>
              <a:rPr lang="en-US" sz="1400" dirty="0">
                <a:latin typeface="+mn-lt"/>
              </a:rPr>
              <a:t> diagram explains a business process, keeps team members aligned, and clarifies parts of a process.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</a:t>
            </a:r>
            <a:r>
              <a:rPr lang="en-US" sz="1400" dirty="0" err="1">
                <a:latin typeface="+mn-lt"/>
              </a:rPr>
              <a:t>SIPOC</a:t>
            </a:r>
            <a:r>
              <a:rPr lang="en-US" sz="1400" dirty="0">
                <a:latin typeface="+mn-lt"/>
              </a:rPr>
              <a:t> usually fits on one page.</a:t>
            </a:r>
          </a:p>
          <a:p>
            <a:pPr marL="347663" indent="-285750" defTabSz="903288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All 6in6 presentations have an IPO diagram (Inputs/Process/Outputs), see image to right.</a:t>
            </a:r>
          </a:p>
          <a:p>
            <a:pPr marL="347663" indent="-285750" defTabSz="903288" eaLnBrk="1" hangingPunct="1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543377"/>
            <a:ext cx="1789434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/>
              <a:t>Creating a </a:t>
            </a:r>
            <a:r>
              <a:rPr lang="en-US" sz="2000" b="1" dirty="0" err="1"/>
              <a:t>SIPOC</a:t>
            </a:r>
            <a:r>
              <a:rPr lang="en-US" sz="2000" b="1" dirty="0"/>
              <a:t> diagram</a:t>
            </a:r>
            <a:endParaRPr lang="en-US" sz="2000" b="1" dirty="0">
              <a:latin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220807" y="1355130"/>
            <a:ext cx="14221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Graphical understanding</a:t>
            </a:r>
          </a:p>
          <a:p>
            <a:r>
              <a:rPr lang="en-US" sz="1400" dirty="0">
                <a:solidFill>
                  <a:srgbClr val="0070C0"/>
                </a:solidFill>
              </a:rPr>
              <a:t>of the process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3874234" y="1786017"/>
            <a:ext cx="1542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128763" y="2143755"/>
            <a:ext cx="128016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14D4EB8-9495-4371-B0DE-A0D75B9F2867}"/>
              </a:ext>
            </a:extLst>
          </p:cNvPr>
          <p:cNvSpPr txBox="1"/>
          <p:nvPr/>
        </p:nvSpPr>
        <p:spPr>
          <a:xfrm>
            <a:off x="3701807" y="5393487"/>
            <a:ext cx="5158011" cy="119055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347663" indent="-285750" defTabSz="903288" eaLnBrk="1" hangingPunct="1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marL="61913" indent="0">
              <a:buNone/>
            </a:pPr>
            <a:r>
              <a:rPr lang="en-US" sz="1200" b="1" dirty="0"/>
              <a:t>Terms</a:t>
            </a:r>
          </a:p>
          <a:p>
            <a:r>
              <a:rPr lang="en-US" sz="1200" b="1" dirty="0"/>
              <a:t>Suppliers</a:t>
            </a:r>
            <a:r>
              <a:rPr lang="en-US" sz="1200" dirty="0"/>
              <a:t>:    The source of the inputs required by the process</a:t>
            </a:r>
          </a:p>
          <a:p>
            <a:r>
              <a:rPr lang="en-US" sz="1200" b="1" dirty="0"/>
              <a:t>Inputs</a:t>
            </a:r>
            <a:r>
              <a:rPr lang="en-US" sz="1200" dirty="0"/>
              <a:t>: 	        The resources needed for the process</a:t>
            </a:r>
          </a:p>
          <a:p>
            <a:r>
              <a:rPr lang="en-US" sz="1200" b="1" dirty="0"/>
              <a:t>Process</a:t>
            </a:r>
            <a:r>
              <a:rPr lang="en-US" sz="1200" dirty="0"/>
              <a:t>:      The high-level steps defining the process</a:t>
            </a:r>
          </a:p>
          <a:p>
            <a:r>
              <a:rPr lang="en-US" sz="1200" b="1" dirty="0"/>
              <a:t>Outputs</a:t>
            </a:r>
            <a:r>
              <a:rPr lang="en-US" sz="1200" dirty="0"/>
              <a:t>:      The results of the process</a:t>
            </a:r>
          </a:p>
          <a:p>
            <a:r>
              <a:rPr lang="en-US" sz="1200" b="1" dirty="0"/>
              <a:t>Customers</a:t>
            </a:r>
            <a:r>
              <a:rPr lang="en-US" sz="1200" dirty="0"/>
              <a:t>: Those who receive outputs or benefit from the process</a:t>
            </a:r>
          </a:p>
          <a:p>
            <a:endParaRPr lang="en-US" sz="12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70FE44-E723-4CCD-9A17-91D3A1567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" y="4381582"/>
            <a:ext cx="3749040" cy="2219914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ECE23CF-B524-788E-1D17-E097C07C4B51}"/>
              </a:ext>
            </a:extLst>
          </p:cNvPr>
          <p:cNvCxnSpPr>
            <a:cxnSpLocks/>
          </p:cNvCxnSpPr>
          <p:nvPr/>
        </p:nvCxnSpPr>
        <p:spPr>
          <a:xfrm>
            <a:off x="7198357" y="2143755"/>
            <a:ext cx="128016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71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595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err="1"/>
              <a:t>SIPOC</a:t>
            </a:r>
            <a:r>
              <a:rPr lang="en-US" sz="2800" b="1" dirty="0"/>
              <a:t> – Example – Making a pizza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B59975-F0E1-4796-BBD1-22968DBAA2B0}"/>
              </a:ext>
            </a:extLst>
          </p:cNvPr>
          <p:cNvSpPr txBox="1"/>
          <p:nvPr/>
        </p:nvSpPr>
        <p:spPr>
          <a:xfrm>
            <a:off x="774183" y="663840"/>
            <a:ext cx="7589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A SIPOC using a graphical representation (same data as below)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9873008F-A110-426C-AB84-FE6C5C9A3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230" y="5082263"/>
            <a:ext cx="8812432" cy="1534352"/>
          </a:xfrm>
          <a:prstGeom prst="rect">
            <a:avLst/>
          </a:prstGeom>
        </p:spPr>
      </p:pic>
      <p:sp>
        <p:nvSpPr>
          <p:cNvPr id="72" name="Arrow: Down 71">
            <a:extLst>
              <a:ext uri="{FF2B5EF4-FFF2-40B4-BE49-F238E27FC236}">
                <a16:creationId xmlns:a16="http://schemas.microsoft.com/office/drawing/2014/main" id="{AC4B88FE-D899-4C57-A886-7275A669CE66}"/>
              </a:ext>
            </a:extLst>
          </p:cNvPr>
          <p:cNvSpPr/>
          <p:nvPr/>
        </p:nvSpPr>
        <p:spPr>
          <a:xfrm>
            <a:off x="6069795" y="5568156"/>
            <a:ext cx="249226" cy="940651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err="1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98C5B8-0EA0-432C-8347-38EA9C4E1C45}"/>
              </a:ext>
            </a:extLst>
          </p:cNvPr>
          <p:cNvSpPr txBox="1"/>
          <p:nvPr/>
        </p:nvSpPr>
        <p:spPr>
          <a:xfrm>
            <a:off x="248230" y="4773175"/>
            <a:ext cx="8812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b="1">
                <a:solidFill>
                  <a:srgbClr val="0070C0"/>
                </a:solidFill>
              </a:defRPr>
            </a:lvl1pPr>
          </a:lstStyle>
          <a:p>
            <a:pPr algn="ctr"/>
            <a:r>
              <a:rPr lang="en-US" dirty="0"/>
              <a:t>A SIPOC using a spreadsheet representation (same data as above)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D73407-61F0-F044-5022-2CC35E3300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022" y="1024496"/>
            <a:ext cx="7863840" cy="355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36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/>
              <a:t>SIPOC</a:t>
            </a:r>
            <a:r>
              <a:rPr 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SIPOC</a:t>
            </a:r>
            <a:r>
              <a:rPr lang="en-US" sz="1400" dirty="0"/>
              <a:t> diagrams are easy to create. It is useful to create one at the beginning of every process improvement to frame the problem and ensure everyone understands the high level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SIPOC diagrams are not meant to provide too much detail.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dirty="0" err="1"/>
              <a:t>SIPOC</a:t>
            </a:r>
            <a:r>
              <a:rPr lang="en-US" sz="1400" dirty="0"/>
              <a:t> is usually insufficient to solve process-related issues by itself. It is a simple approach to process mapping and works best when complemented by other tools.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dirty="0" err="1"/>
              <a:t>SIPOC</a:t>
            </a:r>
            <a:r>
              <a:rPr lang="en-US" sz="1400" dirty="0"/>
              <a:t> can be thought of as a simplified Value Stream Map (</a:t>
            </a:r>
            <a:r>
              <a:rPr lang="en-US" sz="1400" dirty="0" err="1"/>
              <a:t>VSM</a:t>
            </a:r>
            <a:r>
              <a:rPr lang="en-US" sz="1400" dirty="0"/>
              <a:t>). A </a:t>
            </a:r>
            <a:r>
              <a:rPr lang="en-US" sz="1400" dirty="0" err="1"/>
              <a:t>VSM</a:t>
            </a:r>
            <a:r>
              <a:rPr lang="en-US" sz="1400" dirty="0"/>
              <a:t> displays in detail the important steps in a process and related information.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Common problems when creating a SIPOC include including too much process detail and not including all (internal and external) customers.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Both representations (graphical and spreadsheet) are of the same process.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many templates available on the web for creating </a:t>
            </a:r>
            <a:r>
              <a:rPr lang="en-US" sz="1400" dirty="0" err="1"/>
              <a:t>SIPOCs</a:t>
            </a:r>
            <a:r>
              <a:rPr lang="en-US" sz="1400" dirty="0"/>
              <a:t>, using Excel, Word, and PowerPoint.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Microsoft Office PowerPoint</Application>
  <PresentationFormat>On-screen Show 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2022-06-18T03:20:42Z</dcterms:created>
  <dcterms:modified xsi:type="dcterms:W3CDTF">2024-11-01T13:57:06Z</dcterms:modified>
</cp:coreProperties>
</file>