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1272" r:id="rId2"/>
    <p:sldId id="268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CCECFF"/>
    <a:srgbClr val="FF0000"/>
    <a:srgbClr val="FFFFCC"/>
    <a:srgbClr val="CCFFFF"/>
    <a:srgbClr val="00FFFF"/>
    <a:srgbClr val="0099FF"/>
    <a:srgbClr val="CC0000"/>
    <a:srgbClr val="FFFF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7" autoAdjust="0"/>
    <p:restoredTop sz="94910" autoAdjust="0"/>
  </p:normalViewPr>
  <p:slideViewPr>
    <p:cSldViewPr>
      <p:cViewPr varScale="1">
        <p:scale>
          <a:sx n="81" d="100"/>
          <a:sy n="81" d="100"/>
        </p:scale>
        <p:origin x="1008" y="30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7/1/2025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4222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2687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Isosceles Triangle 33"/>
          <p:cNvSpPr/>
          <p:nvPr/>
        </p:nvSpPr>
        <p:spPr>
          <a:xfrm>
            <a:off x="3917698" y="1957158"/>
            <a:ext cx="5060460" cy="1160924"/>
          </a:xfrm>
          <a:prstGeom prst="triangle">
            <a:avLst>
              <a:gd name="adj" fmla="val 4312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/>
          </a:p>
        </p:txBody>
      </p:sp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7" y="76200"/>
            <a:ext cx="5693933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err="1"/>
              <a:t>RASCI</a:t>
            </a:r>
            <a:r>
              <a:rPr lang="en-US" sz="2000" b="1" dirty="0"/>
              <a:t> (Responsible / Accountable / Support / Consulted / Informed) </a:t>
            </a:r>
            <a:r>
              <a:rPr lang="en-US" sz="2800" b="1" dirty="0"/>
              <a:t>Chart</a:t>
            </a:r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5748858" y="132455"/>
            <a:ext cx="185276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represent task roles?</a:t>
            </a:r>
            <a:endParaRPr lang="en-US" dirty="0"/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/>
          <p:cNvSpPr>
            <a:spLocks noChangeShapeType="1"/>
          </p:cNvSpPr>
          <p:nvPr/>
        </p:nvSpPr>
        <p:spPr bwMode="auto">
          <a:xfrm flipV="1">
            <a:off x="5570530" y="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" name="Text Box 152"/>
          <p:cNvSpPr txBox="1">
            <a:spLocks noChangeArrowheads="1"/>
          </p:cNvSpPr>
          <p:nvPr/>
        </p:nvSpPr>
        <p:spPr bwMode="auto">
          <a:xfrm>
            <a:off x="3917698" y="3118082"/>
            <a:ext cx="5060460" cy="107721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28600" indent="-228600">
              <a:spcBef>
                <a:spcPts val="0"/>
              </a:spcBef>
              <a:buFontTx/>
              <a:buAutoNum type="arabicPeriod"/>
            </a:pPr>
            <a:r>
              <a:rPr lang="en-US" sz="1600" dirty="0"/>
              <a:t>Identify all activities/tasks      (these are rows)</a:t>
            </a:r>
          </a:p>
          <a:p>
            <a:pPr marL="228600" indent="-228600">
              <a:spcBef>
                <a:spcPts val="0"/>
              </a:spcBef>
              <a:buFontTx/>
              <a:buAutoNum type="arabicPeriod"/>
            </a:pPr>
            <a:r>
              <a:rPr lang="en-US" sz="1600" dirty="0"/>
              <a:t>Identify all the roles/players   (these are columns)</a:t>
            </a:r>
          </a:p>
          <a:p>
            <a:pPr marL="228600" indent="-228600">
              <a:spcBef>
                <a:spcPts val="0"/>
              </a:spcBef>
              <a:buFontTx/>
              <a:buAutoNum type="arabicPeriod"/>
            </a:pPr>
            <a:r>
              <a:rPr lang="en-US" sz="1600" dirty="0"/>
              <a:t>Identify who has R, A, S, C, I for each activity/task</a:t>
            </a:r>
          </a:p>
          <a:p>
            <a:pPr marL="228600" indent="-228600">
              <a:spcBef>
                <a:spcPts val="0"/>
              </a:spcBef>
              <a:buFontTx/>
              <a:buAutoNum type="arabicPeriod"/>
            </a:pPr>
            <a:r>
              <a:rPr lang="en-US" sz="1600" dirty="0"/>
              <a:t>Resolve gaps/overlaps with the team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5122727" y="1379677"/>
            <a:ext cx="2133600" cy="1017161"/>
          </a:xfrm>
          <a:prstGeom prst="rect">
            <a:avLst/>
          </a:prstGeom>
          <a:solidFill>
            <a:srgbClr val="CCECFF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lIns="92927" tIns="46462" rIns="92927" bIns="46462">
            <a:spAutoFit/>
          </a:bodyPr>
          <a:lstStyle/>
          <a:p>
            <a:pPr algn="ctr" eaLnBrk="0" hangingPunct="0">
              <a:spcBef>
                <a:spcPts val="0"/>
              </a:spcBef>
              <a:defRPr/>
            </a:pPr>
            <a:r>
              <a:rPr lang="en-US" sz="2000" b="1" dirty="0" err="1">
                <a:latin typeface="Arial" pitchFamily="34" charset="0"/>
              </a:rPr>
              <a:t>RASCI</a:t>
            </a:r>
            <a:endParaRPr lang="en-US" sz="2000" b="1" dirty="0">
              <a:latin typeface="Arial" pitchFamily="34" charset="0"/>
            </a:endParaRPr>
          </a:p>
          <a:p>
            <a:pPr algn="ctr" eaLnBrk="0" hangingPunct="0">
              <a:spcBef>
                <a:spcPts val="0"/>
              </a:spcBef>
              <a:defRPr/>
            </a:pPr>
            <a:r>
              <a:rPr lang="en-US" sz="2000" b="1" dirty="0">
                <a:latin typeface="Arial" pitchFamily="34" charset="0"/>
              </a:rPr>
              <a:t>Chart</a:t>
            </a:r>
          </a:p>
          <a:p>
            <a:pPr algn="ctr" eaLnBrk="0" hangingPunct="0">
              <a:spcBef>
                <a:spcPts val="0"/>
              </a:spcBef>
              <a:defRPr/>
            </a:pPr>
            <a:r>
              <a:rPr lang="en-US" sz="2000" b="1" dirty="0">
                <a:latin typeface="Arial" pitchFamily="34" charset="0"/>
              </a:rPr>
              <a:t>process</a:t>
            </a:r>
          </a:p>
        </p:txBody>
      </p:sp>
      <p:cxnSp>
        <p:nvCxnSpPr>
          <p:cNvPr id="36" name="Straight Arrow Connector 47"/>
          <p:cNvCxnSpPr>
            <a:cxnSpLocks noChangeShapeType="1"/>
          </p:cNvCxnSpPr>
          <p:nvPr/>
        </p:nvCxnSpPr>
        <p:spPr bwMode="auto">
          <a:xfrm>
            <a:off x="7257191" y="2054040"/>
            <a:ext cx="1170079" cy="1587"/>
          </a:xfrm>
          <a:prstGeom prst="straightConnector1">
            <a:avLst/>
          </a:prstGeom>
          <a:noFill/>
          <a:ln w="31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41" name="TextBox 44"/>
          <p:cNvSpPr txBox="1">
            <a:spLocks noChangeArrowheads="1"/>
          </p:cNvSpPr>
          <p:nvPr/>
        </p:nvSpPr>
        <p:spPr bwMode="auto">
          <a:xfrm>
            <a:off x="3917698" y="1534180"/>
            <a:ext cx="117007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rgbClr val="0070C0"/>
                </a:solidFill>
              </a:rPr>
              <a:t>Collection of tasks</a:t>
            </a:r>
          </a:p>
        </p:txBody>
      </p:sp>
      <p:cxnSp>
        <p:nvCxnSpPr>
          <p:cNvPr id="44" name="Straight Arrow Connector 47"/>
          <p:cNvCxnSpPr>
            <a:cxnSpLocks noChangeShapeType="1"/>
          </p:cNvCxnSpPr>
          <p:nvPr/>
        </p:nvCxnSpPr>
        <p:spPr bwMode="auto">
          <a:xfrm>
            <a:off x="3918991" y="2067335"/>
            <a:ext cx="1170079" cy="1587"/>
          </a:xfrm>
          <a:prstGeom prst="straightConnector1">
            <a:avLst/>
          </a:prstGeom>
          <a:noFill/>
          <a:ln w="31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7" name="TextBox 44"/>
          <p:cNvSpPr txBox="1">
            <a:spLocks noChangeArrowheads="1"/>
          </p:cNvSpPr>
          <p:nvPr/>
        </p:nvSpPr>
        <p:spPr bwMode="auto">
          <a:xfrm>
            <a:off x="7272356" y="1215423"/>
            <a:ext cx="195889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70C0"/>
                </a:solidFill>
              </a:rPr>
              <a:t>Responsibility assignment matrix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70C0"/>
                </a:solidFill>
              </a:rPr>
              <a:t>Clear ownership of each task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2334" y="1195914"/>
            <a:ext cx="3657600" cy="2540326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 marL="285750" indent="-285750">
              <a:buFont typeface="Arial" panose="020B0604020202020204" pitchFamily="34" charset="0"/>
              <a:buChar char="•"/>
              <a:defRPr sz="1600" b="0"/>
            </a:lvl1pPr>
          </a:lstStyle>
          <a:p>
            <a:r>
              <a:rPr lang="en-US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RASCI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is a tool to determine Roles and Responsibilities for tasks.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Using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RASCI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every person in a task has a well-defined role.</a:t>
            </a:r>
          </a:p>
          <a:p>
            <a:r>
              <a:rPr lang="en-US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“Accountable” person is key!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Every activity/task has only one “A”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 the outside, the “A” person is the single point of contact for a specific task.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AEC357D-ABA7-4FF8-91EC-09EF8F3F7CF8}"/>
              </a:ext>
            </a:extLst>
          </p:cNvPr>
          <p:cNvGrpSpPr/>
          <p:nvPr/>
        </p:nvGrpSpPr>
        <p:grpSpPr>
          <a:xfrm>
            <a:off x="7842231" y="28979"/>
            <a:ext cx="1055687" cy="851934"/>
            <a:chOff x="6499206" y="28979"/>
            <a:chExt cx="1055687" cy="851934"/>
          </a:xfrm>
        </p:grpSpPr>
        <p:sp>
          <p:nvSpPr>
            <p:cNvPr id="25" name="Text Box 44">
              <a:extLst>
                <a:ext uri="{FF2B5EF4-FFF2-40B4-BE49-F238E27FC236}">
                  <a16:creationId xmlns:a16="http://schemas.microsoft.com/office/drawing/2014/main" id="{32500781-9590-46A7-95F3-70A318D094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99206" y="28979"/>
              <a:ext cx="105568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</a:rPr>
                <a:t>Difficulty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6955446-FEAD-4ADD-9038-5BE5D2AE05C6}"/>
                </a:ext>
              </a:extLst>
            </p:cNvPr>
            <p:cNvSpPr txBox="1"/>
            <p:nvPr/>
          </p:nvSpPr>
          <p:spPr>
            <a:xfrm>
              <a:off x="6537305" y="357693"/>
              <a:ext cx="979488" cy="523220"/>
            </a:xfrm>
            <a:prstGeom prst="rect">
              <a:avLst/>
            </a:prstGeom>
            <a:solidFill>
              <a:srgbClr val="CCFFCC"/>
            </a:solidFill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400" dirty="0"/>
                <a:t>Easy to use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6C2AB6A6-BCA9-41B7-8D73-538186DA397E}"/>
              </a:ext>
            </a:extLst>
          </p:cNvPr>
          <p:cNvSpPr txBox="1"/>
          <p:nvPr/>
        </p:nvSpPr>
        <p:spPr>
          <a:xfrm>
            <a:off x="0" y="6618357"/>
            <a:ext cx="345639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2022-2025-2024 Dan Zwillinger. All rights reserved.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66B1A6-2E33-A7CA-3D34-CBE25313AB1E}"/>
              </a:ext>
            </a:extLst>
          </p:cNvPr>
          <p:cNvSpPr txBox="1"/>
          <p:nvPr/>
        </p:nvSpPr>
        <p:spPr>
          <a:xfrm>
            <a:off x="4645273" y="6514215"/>
            <a:ext cx="4214545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900" dirty="0"/>
              <a:t>https://commons.wikimedia.org/wiki/File:RACI_MATRIX_PPT_TEMPLATE.jpg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E811C40-1CCE-E965-288C-BB30387170A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7948" y="4309490"/>
            <a:ext cx="2879959" cy="2170295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1BD17E16-1FC6-ADA1-3F2D-EE60632EEE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24" y="4465935"/>
            <a:ext cx="3657600" cy="1795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4587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0" y="66384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6" y="76200"/>
            <a:ext cx="898166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err="1"/>
              <a:t>RASCI</a:t>
            </a:r>
            <a:r>
              <a:rPr lang="en-US" sz="2800" b="1" dirty="0"/>
              <a:t> – Example – Creating a 6in6 presentation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4768A1-4E17-4AF0-A49C-882D2B200178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2022-2025 Dan Zwillinger. All rights reserved.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F560BC-5E9F-41B6-8985-DA1BF3EB808C}"/>
              </a:ext>
            </a:extLst>
          </p:cNvPr>
          <p:cNvSpPr txBox="1"/>
          <p:nvPr/>
        </p:nvSpPr>
        <p:spPr>
          <a:xfrm>
            <a:off x="162336" y="3260727"/>
            <a:ext cx="8863004" cy="3293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Notes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To create a new 6in6 presentation, several subtasks need to be performed (read bottom-up).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A single person may have multiple roles.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There is only one “A” in each task/row        (the single accountable person)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There is at least one “R” for each task/row (the responsible person/people)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Color coding the {</a:t>
            </a:r>
            <a:r>
              <a:rPr lang="en-US" sz="1600" dirty="0" err="1"/>
              <a:t>R,A,S,C,I</a:t>
            </a:r>
            <a:r>
              <a:rPr lang="en-US" sz="1600" dirty="0"/>
              <a:t>} can make a </a:t>
            </a:r>
            <a:r>
              <a:rPr lang="en-US" sz="1600" dirty="0" err="1"/>
              <a:t>RASCI</a:t>
            </a:r>
            <a:r>
              <a:rPr lang="en-US" sz="1600" dirty="0"/>
              <a:t> chart easier to review.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From the </a:t>
            </a:r>
            <a:r>
              <a:rPr lang="en-US" sz="1600" dirty="0" err="1"/>
              <a:t>RASCI</a:t>
            </a:r>
            <a:r>
              <a:rPr lang="en-US" sz="1600" dirty="0"/>
              <a:t> chart, we can infer that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Dan is in charge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Alice  owns the research activities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Cathy owns the internet activities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David owns the editorial activities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Frank is a resource used by many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Everyone knows what their role is for each part of the 6in6 presentation creation process.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4789EEA-388E-4B67-B689-3BC6A122C9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2893" y="1391849"/>
            <a:ext cx="1219200" cy="120015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AD25FB03-43B3-4011-83E6-512584D65E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907" y="778436"/>
            <a:ext cx="7498080" cy="2426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431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600" y="76200"/>
            <a:ext cx="7200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b="1" dirty="0" err="1"/>
              <a:t>RASCI</a:t>
            </a:r>
            <a:r>
              <a:rPr lang="en-US" altLang="en-US" sz="2800" b="1" dirty="0">
                <a:solidFill>
                  <a:srgbClr val="000000"/>
                </a:solidFill>
              </a:rPr>
              <a:t> – Notes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22467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 err="1">
                <a:latin typeface="+mn-lt"/>
              </a:rPr>
              <a:t>RASCI</a:t>
            </a:r>
            <a:r>
              <a:rPr lang="en-US" sz="1400" dirty="0">
                <a:latin typeface="+mn-lt"/>
              </a:rPr>
              <a:t> is a way to ensure that project members understand their role on a project.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There are many variations of the </a:t>
            </a:r>
            <a:r>
              <a:rPr lang="en-US" sz="1400" dirty="0" err="1">
                <a:latin typeface="+mn-lt"/>
              </a:rPr>
              <a:t>RASCI</a:t>
            </a:r>
            <a:r>
              <a:rPr lang="en-US" sz="1400" dirty="0">
                <a:latin typeface="+mn-lt"/>
              </a:rPr>
              <a:t> model, such as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“RACI” where the “S” roles are not articulated.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“</a:t>
            </a:r>
            <a:r>
              <a:rPr lang="en-US" sz="1400" dirty="0" err="1">
                <a:latin typeface="+mn-lt"/>
              </a:rPr>
              <a:t>RACIQ</a:t>
            </a:r>
            <a:r>
              <a:rPr lang="en-US" sz="1400" dirty="0">
                <a:latin typeface="+mn-lt"/>
              </a:rPr>
              <a:t>” which includes a Q=Quality Review role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“</a:t>
            </a:r>
            <a:r>
              <a:rPr lang="en-US" sz="1400" dirty="0" err="1">
                <a:latin typeface="+mn-lt"/>
              </a:rPr>
              <a:t>PACSI</a:t>
            </a:r>
            <a:r>
              <a:rPr lang="en-US" sz="1400" dirty="0">
                <a:latin typeface="+mn-lt"/>
              </a:rPr>
              <a:t>” where the P=Performer role is the same as the R role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62502" y="1168400"/>
            <a:ext cx="4114800" cy="33239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This example is for creating a 6in6 presentation. There is one main task which requires several sequential sub-tasks. 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Each sub-task has an owner (the “A”) and at least one person responsible (the “R”) for getting the needed work done.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From the tasks assigned, we can infer roles. For example, Cathy is the “R” for uploading the 6in6 presentation – she may own all internet activities.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Counting the number of times a person has an activities can indicate how busy they are.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Counting the number of different activities can indicate their versatility.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70058A-1D4B-434C-A6C9-EBD78D843882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2022-2025 Dan Zwillinger. All rights reserved.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44CD3B2-2AE3-EA25-8351-3E1091FF9E53}"/>
              </a:ext>
            </a:extLst>
          </p:cNvPr>
          <p:cNvSpPr txBox="1"/>
          <p:nvPr/>
        </p:nvSpPr>
        <p:spPr>
          <a:xfrm>
            <a:off x="4762500" y="5765176"/>
            <a:ext cx="4114800" cy="83099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>
            <a:defPPr>
              <a:defRPr lang="en-US"/>
            </a:defPPr>
            <a:lvl1pPr marL="342900" indent="-342900" eaLnBrk="1" hangingPunct="1">
              <a:buFont typeface="+mj-lt"/>
              <a:buAutoNum type="arabicPeriod"/>
              <a:defRPr sz="1400"/>
            </a:lvl1pPr>
          </a:lstStyle>
          <a:p>
            <a:pPr marL="0" indent="0">
              <a:buNone/>
            </a:pPr>
            <a:r>
              <a:rPr lang="en-US" sz="1200" dirty="0"/>
              <a:t>Recommended web sites for additional information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200" dirty="0"/>
              <a:t>https://www.whatissixsigma.net/raci-matrix/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200" dirty="0"/>
              <a:t>https://project-management.com/understanding-responsibility-assignment-matrix-raci-matrix/</a:t>
            </a:r>
            <a:endParaRPr lang="en-US" sz="12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4384</TotalTime>
  <Words>551</Words>
  <Application>Microsoft Office PowerPoint</Application>
  <PresentationFormat>On-screen Show (4:3)</PresentationFormat>
  <Paragraphs>57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>Raytheon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foleybm</dc:creator>
  <cp:lastModifiedBy>dan zwillinger</cp:lastModifiedBy>
  <cp:revision>123</cp:revision>
  <cp:lastPrinted>2016-05-16T13:02:51Z</cp:lastPrinted>
  <dcterms:created xsi:type="dcterms:W3CDTF">2009-10-09T13:49:44Z</dcterms:created>
  <dcterms:modified xsi:type="dcterms:W3CDTF">2025-07-03T02:29:38Z</dcterms:modified>
</cp:coreProperties>
</file>