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667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99" autoAdjust="0"/>
    <p:restoredTop sz="94692" autoAdjust="0"/>
  </p:normalViewPr>
  <p:slideViewPr>
    <p:cSldViewPr>
      <p:cViewPr varScale="1">
        <p:scale>
          <a:sx n="89" d="100"/>
          <a:sy n="89" d="100"/>
        </p:scale>
        <p:origin x="52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9/17/2023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12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Project Charter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0" y="69505"/>
            <a:ext cx="26166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create a project charter??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4023360" cy="178851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Every project begins with a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Project Charter.</a:t>
            </a:r>
            <a:endParaRPr lang="en-US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A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Project Charter </a:t>
            </a:r>
            <a:r>
              <a:rPr lang="en-US" sz="1600" dirty="0"/>
              <a:t>defines a project’s objectives, scope, and resources.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There is no standard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Project Charter</a:t>
            </a:r>
            <a:r>
              <a:rPr lang="en-US" sz="1600" dirty="0">
                <a:latin typeface="+mn-lt"/>
              </a:rPr>
              <a:t> format. Each company, and each application area, creates their own.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815427" y="1772083"/>
            <a:ext cx="4230202" cy="585702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2" y="2315255"/>
            <a:ext cx="4242535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The following defines the needed elements: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Create </a:t>
            </a:r>
            <a:r>
              <a:rPr lang="en-US" sz="1600" b="1" dirty="0">
                <a:latin typeface="+mn-lt"/>
              </a:rPr>
              <a:t>Name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Description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Define </a:t>
            </a:r>
            <a:r>
              <a:rPr lang="en-US" sz="1600" b="1" dirty="0">
                <a:latin typeface="+mn-lt"/>
              </a:rPr>
              <a:t>Purpose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Justification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Create </a:t>
            </a:r>
            <a:r>
              <a:rPr lang="en-US" sz="1600" b="1" dirty="0">
                <a:latin typeface="+mn-lt"/>
              </a:rPr>
              <a:t>Objectives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Scope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Identify </a:t>
            </a:r>
            <a:r>
              <a:rPr lang="en-US" sz="1600" b="1" dirty="0">
                <a:latin typeface="+mn-lt"/>
              </a:rPr>
              <a:t>Stakeholders</a:t>
            </a:r>
            <a:endParaRPr lang="en-US" sz="16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Define </a:t>
            </a:r>
            <a:r>
              <a:rPr lang="en-US" sz="1600" b="1" dirty="0">
                <a:latin typeface="+mn-lt"/>
              </a:rPr>
              <a:t>Deliverables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Identify </a:t>
            </a:r>
            <a:r>
              <a:rPr lang="en-US" sz="1600" b="1" dirty="0">
                <a:latin typeface="+mn-lt"/>
              </a:rPr>
              <a:t>Team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Roles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Create </a:t>
            </a:r>
            <a:r>
              <a:rPr lang="en-US" sz="1600" b="1" dirty="0">
                <a:latin typeface="+mn-lt"/>
              </a:rPr>
              <a:t>Schedule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Identify </a:t>
            </a:r>
            <a:r>
              <a:rPr lang="en-US" sz="1600" b="1" dirty="0">
                <a:latin typeface="+mn-lt"/>
              </a:rPr>
              <a:t>Risks</a:t>
            </a:r>
            <a:r>
              <a:rPr lang="en-US" sz="1600" dirty="0">
                <a:latin typeface="+mn-lt"/>
              </a:rPr>
              <a:t> and </a:t>
            </a:r>
            <a:r>
              <a:rPr lang="en-US" sz="1600" b="1" dirty="0">
                <a:latin typeface="+mn-lt"/>
              </a:rPr>
              <a:t>Opportunities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Document </a:t>
            </a:r>
            <a:r>
              <a:rPr lang="en-US" sz="1600" b="1" dirty="0">
                <a:latin typeface="+mn-lt"/>
              </a:rPr>
              <a:t>Assumptions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Obtain project </a:t>
            </a:r>
            <a:r>
              <a:rPr lang="en-US" sz="1600" b="1" dirty="0">
                <a:latin typeface="+mn-lt"/>
              </a:rPr>
              <a:t>Approval</a:t>
            </a:r>
          </a:p>
          <a:p>
            <a:r>
              <a:rPr lang="en-US" sz="1600" dirty="0">
                <a:latin typeface="+mn-lt"/>
              </a:rPr>
              <a:t>Then distribute the document to stakeholders and team.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1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Project Charter Process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389945" y="1100745"/>
            <a:ext cx="1438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Business goals</a:t>
            </a:r>
          </a:p>
          <a:p>
            <a:r>
              <a:rPr lang="en-US" sz="1400" dirty="0">
                <a:solidFill>
                  <a:srgbClr val="0070C0"/>
                </a:solidFill>
              </a:rPr>
              <a:t>Pressing need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473208" y="1674092"/>
            <a:ext cx="128016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497537" y="1681915"/>
            <a:ext cx="128016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459433" y="1100745"/>
            <a:ext cx="143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Approved plan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2023 Dan Zwillinger. All rights reserved.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9C2CAA1-CEC1-F371-D3FD-568E345E55AD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3" name="Text Box 44">
              <a:extLst>
                <a:ext uri="{FF2B5EF4-FFF2-40B4-BE49-F238E27FC236}">
                  <a16:creationId xmlns:a16="http://schemas.microsoft.com/office/drawing/2014/main" id="{B5E8011A-166E-E748-9DED-7F0141ECD5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6F43EC-A400-F89C-30FC-6F005728C039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A225F64-A936-9D1F-07EB-D3064DEDDF87}"/>
              </a:ext>
            </a:extLst>
          </p:cNvPr>
          <p:cNvSpPr txBox="1"/>
          <p:nvPr/>
        </p:nvSpPr>
        <p:spPr>
          <a:xfrm>
            <a:off x="208611" y="3053837"/>
            <a:ext cx="4023361" cy="178851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>
                <a:latin typeface="+mn-lt"/>
              </a:defRPr>
            </a:lvl1pPr>
          </a:lstStyle>
          <a:p>
            <a:pPr marL="0" indent="0">
              <a:buNone/>
            </a:pPr>
            <a:r>
              <a:rPr lang="en-US" dirty="0"/>
              <a:t>Benefits of a Project Charter</a:t>
            </a:r>
          </a:p>
          <a:p>
            <a:r>
              <a:rPr lang="en-US" dirty="0"/>
              <a:t>Aligns team members</a:t>
            </a:r>
          </a:p>
          <a:p>
            <a:r>
              <a:rPr lang="en-US" dirty="0"/>
              <a:t>Improves team communications</a:t>
            </a:r>
          </a:p>
          <a:p>
            <a:r>
              <a:rPr lang="en-US" dirty="0"/>
              <a:t>Manages expectations</a:t>
            </a:r>
          </a:p>
          <a:p>
            <a:r>
              <a:rPr lang="en-US" dirty="0"/>
              <a:t>Prevents scope creep</a:t>
            </a:r>
          </a:p>
          <a:p>
            <a:r>
              <a:rPr lang="en-US" dirty="0"/>
              <a:t>Provides a framework for decisions </a:t>
            </a:r>
          </a:p>
          <a:p>
            <a:r>
              <a:rPr lang="en-US" sz="1600" dirty="0">
                <a:effectLst/>
              </a:rPr>
              <a:t>Secures project resources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B0C5D5-6B48-E029-E41C-60B92303A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383" y="4811580"/>
            <a:ext cx="2715817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13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Project Charter – Example – </a:t>
            </a:r>
            <a:r>
              <a:rPr lang="en-US" altLang="en-US" sz="2400" b="1" dirty="0"/>
              <a:t>Create 6in6 presentations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D4E71-3EFB-8447-C483-7674DADE79CA}"/>
              </a:ext>
            </a:extLst>
          </p:cNvPr>
          <p:cNvSpPr txBox="1"/>
          <p:nvPr/>
        </p:nvSpPr>
        <p:spPr>
          <a:xfrm>
            <a:off x="347450" y="741239"/>
            <a:ext cx="7604191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600" dirty="0"/>
              <a:t>Sometimes, t</a:t>
            </a:r>
            <a:r>
              <a:rPr lang="en-US" sz="1600" dirty="0">
                <a:latin typeface="Arial" charset="0"/>
              </a:rPr>
              <a:t>o avoid expending effort on unfunded projects, it may be useful to create a project charter in stages, obtaining approval to proceed at each stage.</a:t>
            </a:r>
          </a:p>
        </p:txBody>
      </p:sp>
      <p:sp>
        <p:nvSpPr>
          <p:cNvPr id="6" name="Arrow: U-Turn 5">
            <a:extLst>
              <a:ext uri="{FF2B5EF4-FFF2-40B4-BE49-F238E27FC236}">
                <a16:creationId xmlns:a16="http://schemas.microsoft.com/office/drawing/2014/main" id="{649D71B5-73D2-22CA-FDC0-1F41EC18F341}"/>
              </a:ext>
            </a:extLst>
          </p:cNvPr>
          <p:cNvSpPr/>
          <p:nvPr/>
        </p:nvSpPr>
        <p:spPr>
          <a:xfrm rot="16200000" flipH="1">
            <a:off x="1376533" y="2337585"/>
            <a:ext cx="436541" cy="877824"/>
          </a:xfrm>
          <a:prstGeom prst="uturnArrow">
            <a:avLst>
              <a:gd name="adj1" fmla="val 25000"/>
              <a:gd name="adj2" fmla="val 25000"/>
              <a:gd name="adj3" fmla="val 25001"/>
              <a:gd name="adj4" fmla="val 43750"/>
              <a:gd name="adj5" fmla="val 85965"/>
            </a:avLst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30FE02-80B3-0359-C0EB-D3674B68A70F}"/>
              </a:ext>
            </a:extLst>
          </p:cNvPr>
          <p:cNvSpPr txBox="1"/>
          <p:nvPr/>
        </p:nvSpPr>
        <p:spPr>
          <a:xfrm>
            <a:off x="230791" y="2040465"/>
            <a:ext cx="16130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i="1" dirty="0">
                <a:latin typeface="Arial" charset="0"/>
              </a:rPr>
              <a:t>“Could be good, tell me more” </a:t>
            </a:r>
          </a:p>
        </p:txBody>
      </p:sp>
      <p:sp>
        <p:nvSpPr>
          <p:cNvPr id="9" name="Arrow: U-Turn 8">
            <a:extLst>
              <a:ext uri="{FF2B5EF4-FFF2-40B4-BE49-F238E27FC236}">
                <a16:creationId xmlns:a16="http://schemas.microsoft.com/office/drawing/2014/main" id="{C8ED17DA-14D2-EC9E-972C-A9162E05C244}"/>
              </a:ext>
            </a:extLst>
          </p:cNvPr>
          <p:cNvSpPr/>
          <p:nvPr/>
        </p:nvSpPr>
        <p:spPr>
          <a:xfrm rot="16200000" flipH="1">
            <a:off x="1376534" y="3616727"/>
            <a:ext cx="436541" cy="877824"/>
          </a:xfrm>
          <a:prstGeom prst="uturnArrow">
            <a:avLst>
              <a:gd name="adj1" fmla="val 25000"/>
              <a:gd name="adj2" fmla="val 25000"/>
              <a:gd name="adj3" fmla="val 25001"/>
              <a:gd name="adj4" fmla="val 43750"/>
              <a:gd name="adj5" fmla="val 85965"/>
            </a:avLst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7FD77E-384B-BB95-F8FD-9277AE4CD91F}"/>
              </a:ext>
            </a:extLst>
          </p:cNvPr>
          <p:cNvSpPr txBox="1"/>
          <p:nvPr/>
        </p:nvSpPr>
        <p:spPr>
          <a:xfrm>
            <a:off x="230791" y="3334603"/>
            <a:ext cx="16130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i="1" dirty="0">
                <a:latin typeface="Arial" charset="0"/>
              </a:rPr>
              <a:t>“I like </a:t>
            </a:r>
            <a:r>
              <a:rPr lang="en-US" sz="1400" i="1" dirty="0"/>
              <a:t>the idea,</a:t>
            </a:r>
            <a:r>
              <a:rPr lang="en-US" sz="1400" i="1" dirty="0">
                <a:latin typeface="Arial" charset="0"/>
              </a:rPr>
              <a:t> </a:t>
            </a:r>
            <a:r>
              <a:rPr lang="en-US" sz="1400" i="1" dirty="0"/>
              <a:t>w</a:t>
            </a:r>
            <a:r>
              <a:rPr lang="en-US" sz="1400" i="1" dirty="0">
                <a:latin typeface="Arial" charset="0"/>
              </a:rPr>
              <a:t>hat will it cost?”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603028-905E-390A-1949-C56528C243E5}"/>
              </a:ext>
            </a:extLst>
          </p:cNvPr>
          <p:cNvSpPr txBox="1"/>
          <p:nvPr/>
        </p:nvSpPr>
        <p:spPr>
          <a:xfrm>
            <a:off x="230791" y="5310845"/>
            <a:ext cx="16130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i="1" dirty="0">
                <a:latin typeface="Arial" charset="0"/>
              </a:rPr>
              <a:t>“Let’s do it! Where do I sign?” </a:t>
            </a:r>
          </a:p>
        </p:txBody>
      </p:sp>
      <p:sp>
        <p:nvSpPr>
          <p:cNvPr id="12" name="Arrow: U-Turn 11">
            <a:extLst>
              <a:ext uri="{FF2B5EF4-FFF2-40B4-BE49-F238E27FC236}">
                <a16:creationId xmlns:a16="http://schemas.microsoft.com/office/drawing/2014/main" id="{B5378BE4-24EE-AEAD-CE51-35F65AC7EB73}"/>
              </a:ext>
            </a:extLst>
          </p:cNvPr>
          <p:cNvSpPr/>
          <p:nvPr/>
        </p:nvSpPr>
        <p:spPr>
          <a:xfrm rot="16200000" flipH="1">
            <a:off x="1376534" y="5651829"/>
            <a:ext cx="436541" cy="877824"/>
          </a:xfrm>
          <a:prstGeom prst="uturnArrow">
            <a:avLst>
              <a:gd name="adj1" fmla="val 25000"/>
              <a:gd name="adj2" fmla="val 25000"/>
              <a:gd name="adj3" fmla="val 25001"/>
              <a:gd name="adj4" fmla="val 43750"/>
              <a:gd name="adj5" fmla="val 85965"/>
            </a:avLst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497D02-360A-D2F5-0028-B15929FE0551}"/>
              </a:ext>
            </a:extLst>
          </p:cNvPr>
          <p:cNvSpPr txBox="1"/>
          <p:nvPr/>
        </p:nvSpPr>
        <p:spPr>
          <a:xfrm>
            <a:off x="3958618" y="6385648"/>
            <a:ext cx="18434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dirty="0"/>
              <a:t>Start project</a:t>
            </a:r>
            <a:endParaRPr lang="en-US" sz="1400" dirty="0">
              <a:latin typeface="Arial" charset="0"/>
            </a:endParaRPr>
          </a:p>
        </p:txBody>
      </p:sp>
      <p:sp>
        <p:nvSpPr>
          <p:cNvPr id="14" name="Arrow: Bent-Up 13">
            <a:extLst>
              <a:ext uri="{FF2B5EF4-FFF2-40B4-BE49-F238E27FC236}">
                <a16:creationId xmlns:a16="http://schemas.microsoft.com/office/drawing/2014/main" id="{CF155FED-2AF1-D6A2-25E9-E735640BE163}"/>
              </a:ext>
            </a:extLst>
          </p:cNvPr>
          <p:cNvSpPr/>
          <p:nvPr/>
        </p:nvSpPr>
        <p:spPr>
          <a:xfrm rot="5400000">
            <a:off x="3527096" y="6182549"/>
            <a:ext cx="381506" cy="481538"/>
          </a:xfrm>
          <a:prstGeom prst="bentUpArrow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C65438C-2450-E48C-EA42-8F6C738415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716" y="1407333"/>
            <a:ext cx="6879494" cy="49255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Project Charter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is about creating new 6in6 presentations.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The approval process proceeds in multiple stages. At each stage approval is obtained to go to the next stage,</a:t>
            </a:r>
            <a:endParaRPr lang="en-US" sz="1400" dirty="0"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2023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432018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200" dirty="0">
                <a:latin typeface="Arial" charset="0"/>
              </a:rPr>
              <a:t>Recommended web sites for more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https://thedigitalprojectmanager.com/projects/scope-management/project-charter/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https://www.simplilearn.com/project-charter-and-its-importance-article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877360-B256-DE76-52CE-0B0783CFD80F}"/>
              </a:ext>
            </a:extLst>
          </p:cNvPr>
          <p:cNvSpPr txBox="1"/>
          <p:nvPr/>
        </p:nvSpPr>
        <p:spPr>
          <a:xfrm>
            <a:off x="511738" y="1166464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A Project Charter should be brief, no more than 2 pages long.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It may link to documents with more details (e.g., a communication plan)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Project Management Institute’s Guide to the Project Management Body of Knowledge (PMBOK) has information on PC’s.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PMP Certification Exam contains questions on Project Charters.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Here are the differences between two similar sounding documents: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Project Charter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gives the project manager the authority to use the budget to create the deliverables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Project Plan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explains how the project manager will manage the project</a:t>
            </a:r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405</Words>
  <Application>Microsoft Office PowerPoint</Application>
  <PresentationFormat>On-screen Show (4:3)</PresentationFormat>
  <Paragraphs>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2023-09-17T05:44:09Z</dcterms:modified>
</cp:coreProperties>
</file>