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2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CCECFF"/>
    <a:srgbClr val="FF0000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5845" autoAdjust="0"/>
  </p:normalViewPr>
  <p:slideViewPr>
    <p:cSldViewPr>
      <p:cViewPr varScale="1">
        <p:scale>
          <a:sx n="81" d="100"/>
          <a:sy n="81" d="100"/>
        </p:scale>
        <p:origin x="62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59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Process Capability metrics (Cp and </a:t>
            </a:r>
            <a:r>
              <a:rPr lang="en-US" altLang="en-US" sz="2800" b="1" dirty="0" err="1">
                <a:solidFill>
                  <a:schemeClr val="tx2"/>
                </a:solidFill>
              </a:rPr>
              <a:t>Cpk</a:t>
            </a:r>
            <a:r>
              <a:rPr lang="en-US" altLang="en-US" sz="2800" b="1" dirty="0">
                <a:solidFill>
                  <a:schemeClr val="tx2"/>
                </a:solidFill>
              </a:rPr>
              <a:t>)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1" y="69505"/>
            <a:ext cx="22311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statistically assess a process?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66674" y="10960"/>
            <a:ext cx="0" cy="9601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1" y="1190662"/>
            <a:ext cx="4114800" cy="1839638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b="1" kern="0" dirty="0">
                <a:solidFill>
                  <a:srgbClr val="0070C0"/>
                </a:solidFill>
              </a:rPr>
              <a:t>Process capability </a:t>
            </a:r>
            <a:r>
              <a:rPr lang="en-US" altLang="en-US" sz="1400" kern="0" dirty="0"/>
              <a:t>is a statistical assessment of whether or not a process is </a:t>
            </a:r>
            <a:r>
              <a:rPr lang="en-US" altLang="en-US" sz="1400" i="1" kern="0" dirty="0"/>
              <a:t>capable</a:t>
            </a:r>
            <a:r>
              <a:rPr lang="en-US" altLang="en-US" sz="1400" kern="0" dirty="0"/>
              <a:t> and/or </a:t>
            </a:r>
            <a:r>
              <a:rPr lang="en-US" altLang="en-US" sz="1400" i="1" kern="0" dirty="0"/>
              <a:t>centered</a:t>
            </a:r>
            <a:r>
              <a:rPr lang="en-US" altLang="en-US" sz="1400" kern="0" dirty="0"/>
              <a:t>. You want both.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kern="0" dirty="0"/>
              <a:t>Consider a car entering a garage: 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i="1" kern="0" dirty="0"/>
              <a:t>capable</a:t>
            </a:r>
            <a:r>
              <a:rPr lang="en-US" altLang="en-US" sz="1400" kern="0" dirty="0"/>
              <a:t> (Cp&gt;1) means the car usually arrives at the same location, 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i="1" kern="0" dirty="0"/>
              <a:t>centered</a:t>
            </a:r>
            <a:r>
              <a:rPr lang="en-US" altLang="en-US" sz="1400" kern="0" dirty="0"/>
              <a:t> (</a:t>
            </a:r>
            <a:r>
              <a:rPr lang="en-US" altLang="en-US" sz="1400" kern="0" dirty="0" err="1"/>
              <a:t>Cpk</a:t>
            </a:r>
            <a:r>
              <a:rPr lang="en-US" altLang="en-US" sz="1400" kern="0" dirty="0"/>
              <a:t>&gt;1) means the car enters the center of the garage.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784445" y="1620748"/>
            <a:ext cx="3976472" cy="776666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446" y="2364491"/>
            <a:ext cx="3976472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Obtain customer specs (USL &amp; LSL)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Determine the process’ sample mean (m) and standard deviation (s)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Compute the Cp and </a:t>
            </a:r>
            <a:r>
              <a:rPr lang="en-US" sz="1600" dirty="0" err="1">
                <a:latin typeface="+mn-lt"/>
              </a:rPr>
              <a:t>Cpk</a:t>
            </a:r>
            <a:r>
              <a:rPr lang="en-US" sz="1600" dirty="0">
                <a:latin typeface="+mn-lt"/>
              </a:rPr>
              <a:t> metrics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Interpret the metrics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43"/>
            <a:ext cx="1752063" cy="92333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Statistical Process Analysis</a:t>
            </a:r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617115" y="1139150"/>
            <a:ext cx="103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Existing process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597731" y="1673473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05431" y="1664427"/>
            <a:ext cx="118872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05431" y="1139150"/>
            <a:ext cx="1143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Process assessment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7AD34E-9F5C-42A2-9615-7F3E02639AF6}"/>
              </a:ext>
            </a:extLst>
          </p:cNvPr>
          <p:cNvSpPr txBox="1"/>
          <p:nvPr/>
        </p:nvSpPr>
        <p:spPr>
          <a:xfrm>
            <a:off x="208611" y="4354860"/>
            <a:ext cx="3979338" cy="203132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Cp</a:t>
            </a:r>
            <a:r>
              <a:rPr lang="en-US" sz="1400" dirty="0"/>
              <a:t> = </a:t>
            </a:r>
            <a:r>
              <a:rPr lang="en-US" sz="1400" b="1" dirty="0"/>
              <a:t>Process Capability </a:t>
            </a:r>
            <a:r>
              <a:rPr lang="en-US" sz="1400" dirty="0"/>
              <a:t>= the number of times the spread of the process fits into the tolerance width. Larger values are better.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err="1">
                <a:solidFill>
                  <a:srgbClr val="0070C0"/>
                </a:solidFill>
              </a:rPr>
              <a:t>Cpk</a:t>
            </a:r>
            <a:r>
              <a:rPr lang="en-US" sz="1400" dirty="0"/>
              <a:t> = </a:t>
            </a:r>
            <a:r>
              <a:rPr lang="en-US" sz="1400" b="1" dirty="0"/>
              <a:t>Process Capability corrected for position</a:t>
            </a:r>
            <a:r>
              <a:rPr lang="en-US" sz="1400" dirty="0"/>
              <a:t>. Larger values are better.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USL</a:t>
            </a:r>
            <a:r>
              <a:rPr lang="en-US" sz="1400" dirty="0"/>
              <a:t> &amp; </a:t>
            </a:r>
            <a:r>
              <a:rPr lang="en-US" sz="1400" b="1" dirty="0">
                <a:solidFill>
                  <a:srgbClr val="0070C0"/>
                </a:solidFill>
              </a:rPr>
              <a:t>LSL</a:t>
            </a:r>
            <a:r>
              <a:rPr lang="en-US" sz="1400" dirty="0"/>
              <a:t> – Customer’s Upper &amp; Lower Specification Limits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m</a:t>
            </a:r>
            <a:r>
              <a:rPr lang="en-US" sz="1400" dirty="0"/>
              <a:t> = process mean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s</a:t>
            </a:r>
            <a:r>
              <a:rPr lang="en-US" sz="1400" dirty="0"/>
              <a:t>  = process standard deviation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86325B-39B1-427F-95E5-57463CDE72B0}"/>
              </a:ext>
            </a:extLst>
          </p:cNvPr>
          <p:cNvSpPr txBox="1"/>
          <p:nvPr/>
        </p:nvSpPr>
        <p:spPr>
          <a:xfrm>
            <a:off x="208611" y="3616196"/>
            <a:ext cx="3979339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</a:rPr>
              <a:t>Formulae </a:t>
            </a:r>
          </a:p>
          <a:p>
            <a:r>
              <a:rPr lang="en-US" sz="1400" dirty="0"/>
              <a:t>Cp   = (USL – LSL) / (6*s)</a:t>
            </a:r>
          </a:p>
          <a:p>
            <a:r>
              <a:rPr lang="en-US" sz="1400" dirty="0" err="1"/>
              <a:t>Cpk</a:t>
            </a:r>
            <a:r>
              <a:rPr lang="en-US" sz="1400" dirty="0"/>
              <a:t> = minimum( (USL–m)/(3*s), (m–LSL)/(3*s) 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416285E-31CB-4AAE-ACE3-223D45BB8C57}"/>
              </a:ext>
            </a:extLst>
          </p:cNvPr>
          <p:cNvSpPr txBox="1"/>
          <p:nvPr/>
        </p:nvSpPr>
        <p:spPr>
          <a:xfrm>
            <a:off x="4597731" y="6130369"/>
            <a:ext cx="4187653" cy="231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00" dirty="0"/>
              <a:t>https://www.latestquality.com/how-to-calculate-cp-and-cpk/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EBA1262-E3B5-A91D-9C39-B27DCA540047}"/>
              </a:ext>
            </a:extLst>
          </p:cNvPr>
          <p:cNvGrpSpPr/>
          <p:nvPr/>
        </p:nvGrpSpPr>
        <p:grpSpPr>
          <a:xfrm>
            <a:off x="4601813" y="4146739"/>
            <a:ext cx="4242535" cy="1967658"/>
            <a:chOff x="208611" y="3306873"/>
            <a:chExt cx="4119963" cy="1869095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00F57A1-76E4-460B-811D-7F4BC9F45E4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08611" y="3306873"/>
              <a:ext cx="4119963" cy="1869095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14D7147-4FEA-C931-76F3-0E7530542761}"/>
                </a:ext>
              </a:extLst>
            </p:cNvPr>
            <p:cNvSpPr/>
            <p:nvPr/>
          </p:nvSpPr>
          <p:spPr>
            <a:xfrm>
              <a:off x="1499600" y="3736240"/>
              <a:ext cx="614480" cy="358775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EEA0FA9-5924-04A2-A03C-4B30D870D139}"/>
                </a:ext>
              </a:extLst>
            </p:cNvPr>
            <p:cNvSpPr/>
            <p:nvPr/>
          </p:nvSpPr>
          <p:spPr>
            <a:xfrm>
              <a:off x="3573470" y="3709252"/>
              <a:ext cx="697844" cy="358775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F6AE118-8BFE-1417-F70D-5A0A59EE7868}"/>
                </a:ext>
              </a:extLst>
            </p:cNvPr>
            <p:cNvSpPr/>
            <p:nvPr/>
          </p:nvSpPr>
          <p:spPr>
            <a:xfrm>
              <a:off x="3574263" y="4591035"/>
              <a:ext cx="697844" cy="358775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9D984A4-2173-6AF3-C523-2B97F1B08012}"/>
                </a:ext>
              </a:extLst>
            </p:cNvPr>
            <p:cNvSpPr/>
            <p:nvPr/>
          </p:nvSpPr>
          <p:spPr>
            <a:xfrm>
              <a:off x="1499600" y="4622877"/>
              <a:ext cx="697844" cy="358775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81565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7232" y="58703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0596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Process Capability metrics </a:t>
            </a:r>
            <a:r>
              <a:rPr lang="en-US" sz="2800" b="1" dirty="0"/>
              <a:t>– Example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E9106E4-9F69-49D6-9AAB-92EF4A544B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25" y="3202863"/>
            <a:ext cx="4000960" cy="2882679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DF8B0596-EF28-42AE-8936-6DC9092B7957}"/>
              </a:ext>
            </a:extLst>
          </p:cNvPr>
          <p:cNvSpPr txBox="1"/>
          <p:nvPr/>
        </p:nvSpPr>
        <p:spPr>
          <a:xfrm>
            <a:off x="708550" y="6244595"/>
            <a:ext cx="80111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https://www.spcforexcel.com/knowledge/process-capability/interactive-look-process-capability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CA71C03-217A-4D30-BE6F-AAC2112A085E}"/>
              </a:ext>
            </a:extLst>
          </p:cNvPr>
          <p:cNvSpPr txBox="1"/>
          <p:nvPr/>
        </p:nvSpPr>
        <p:spPr>
          <a:xfrm>
            <a:off x="368904" y="691398"/>
            <a:ext cx="3857450" cy="16004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b="1" dirty="0"/>
              <a:t>Consider the following case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 m = average = 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 s  = standard deviation = as specified below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LSL = Lower Specification Limit = – 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USL = Upper Specification Limit =   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400" dirty="0"/>
              <a:t>Deceasing variance </a:t>
            </a:r>
            <a:r>
              <a:rPr lang="en-US" sz="1400" dirty="0">
                <a:sym typeface="Wingdings" panose="05000000000000000000" pitchFamily="2" charset="2"/>
              </a:rPr>
              <a:t> fewer parts out of spec</a:t>
            </a:r>
            <a:endParaRPr lang="en-US" sz="1400" dirty="0"/>
          </a:p>
        </p:txBody>
      </p:sp>
      <p:pic>
        <p:nvPicPr>
          <p:cNvPr id="5123" name="Picture 5122">
            <a:extLst>
              <a:ext uri="{FF2B5EF4-FFF2-40B4-BE49-F238E27FC236}">
                <a16:creationId xmlns:a16="http://schemas.microsoft.com/office/drawing/2014/main" id="{DB84DF89-0AF6-4642-8708-8CD619FB2D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595" y="2886037"/>
            <a:ext cx="4454980" cy="3231495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2B1F74DA-3C0C-6BB3-107A-BC9A57E87C72}"/>
              </a:ext>
            </a:extLst>
          </p:cNvPr>
          <p:cNvGrpSpPr/>
          <p:nvPr/>
        </p:nvGrpSpPr>
        <p:grpSpPr>
          <a:xfrm>
            <a:off x="339688" y="5323657"/>
            <a:ext cx="2935818" cy="313505"/>
            <a:chOff x="339688" y="5323657"/>
            <a:chExt cx="2935818" cy="313505"/>
          </a:xfrm>
        </p:grpSpPr>
        <p:sp>
          <p:nvSpPr>
            <p:cNvPr id="5127" name="TextBox 5126">
              <a:extLst>
                <a:ext uri="{FF2B5EF4-FFF2-40B4-BE49-F238E27FC236}">
                  <a16:creationId xmlns:a16="http://schemas.microsoft.com/office/drawing/2014/main" id="{9DE942F0-D21C-4C10-9B43-76DCB1E37DC9}"/>
                </a:ext>
              </a:extLst>
            </p:cNvPr>
            <p:cNvSpPr txBox="1"/>
            <p:nvPr/>
          </p:nvSpPr>
          <p:spPr>
            <a:xfrm>
              <a:off x="339688" y="5329385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0070C0"/>
                  </a:solidFill>
                </a:rPr>
                <a:t>s=1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3DF1C137-F855-4135-9FA8-E46FEDDCE4A0}"/>
                </a:ext>
              </a:extLst>
            </p:cNvPr>
            <p:cNvSpPr txBox="1"/>
            <p:nvPr/>
          </p:nvSpPr>
          <p:spPr>
            <a:xfrm>
              <a:off x="956977" y="5329385"/>
              <a:ext cx="6864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00B050"/>
                  </a:solidFill>
                </a:rPr>
                <a:t>s=3/4 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E1ABD8C-07BE-4171-B145-71CA268114EE}"/>
                </a:ext>
              </a:extLst>
            </p:cNvPr>
            <p:cNvSpPr txBox="1"/>
            <p:nvPr/>
          </p:nvSpPr>
          <p:spPr>
            <a:xfrm>
              <a:off x="1773038" y="5329385"/>
              <a:ext cx="6864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chemeClr val="bg1">
                      <a:lumMod val="50000"/>
                    </a:schemeClr>
                  </a:solidFill>
                </a:rPr>
                <a:t>s=3/5 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CA1F0D5-C66F-4460-8845-FA5A3F6CBAB4}"/>
                </a:ext>
              </a:extLst>
            </p:cNvPr>
            <p:cNvSpPr txBox="1"/>
            <p:nvPr/>
          </p:nvSpPr>
          <p:spPr>
            <a:xfrm>
              <a:off x="2589100" y="5323657"/>
              <a:ext cx="6864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s=1/2 </a:t>
              </a:r>
            </a:p>
          </p:txBody>
        </p:sp>
      </p:grpSp>
      <p:cxnSp>
        <p:nvCxnSpPr>
          <p:cNvPr id="5132" name="Straight Connector 5131">
            <a:extLst>
              <a:ext uri="{FF2B5EF4-FFF2-40B4-BE49-F238E27FC236}">
                <a16:creationId xmlns:a16="http://schemas.microsoft.com/office/drawing/2014/main" id="{A4BC6CF6-5C2E-4D06-95B8-ADA4372F8D6E}"/>
              </a:ext>
            </a:extLst>
          </p:cNvPr>
          <p:cNvCxnSpPr>
            <a:cxnSpLocks/>
          </p:cNvCxnSpPr>
          <p:nvPr/>
        </p:nvCxnSpPr>
        <p:spPr>
          <a:xfrm>
            <a:off x="4456785" y="599420"/>
            <a:ext cx="0" cy="521208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93F27FD2-F81C-4357-A551-DA75953BFF28}"/>
              </a:ext>
            </a:extLst>
          </p:cNvPr>
          <p:cNvSpPr txBox="1"/>
          <p:nvPr/>
        </p:nvSpPr>
        <p:spPr>
          <a:xfrm>
            <a:off x="4663228" y="691399"/>
            <a:ext cx="4159097" cy="11692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b="1" dirty="0"/>
              <a:t>Change the example to have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 = average = 1.5</a:t>
            </a:r>
          </a:p>
          <a:p>
            <a:endParaRPr lang="en-US" sz="1400" dirty="0"/>
          </a:p>
          <a:p>
            <a:r>
              <a:rPr lang="en-US" sz="1400" dirty="0"/>
              <a:t>Note: a capable process (Cp &gt; 1.0) does not ensure that a product is within specifications. 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3F3750D-66FF-0EE8-D7B0-10EEDE7DCB26}"/>
              </a:ext>
            </a:extLst>
          </p:cNvPr>
          <p:cNvSpPr/>
          <p:nvPr/>
        </p:nvSpPr>
        <p:spPr>
          <a:xfrm>
            <a:off x="8318601" y="3023528"/>
            <a:ext cx="518646" cy="35866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3B5C160-EA4E-AC58-D45B-B6990CD01544}"/>
              </a:ext>
            </a:extLst>
          </p:cNvPr>
          <p:cNvSpPr/>
          <p:nvPr/>
        </p:nvSpPr>
        <p:spPr>
          <a:xfrm>
            <a:off x="3573470" y="3298622"/>
            <a:ext cx="513663" cy="35877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89ACBE6-A218-BD33-53BF-8B6775743784}"/>
              </a:ext>
            </a:extLst>
          </p:cNvPr>
          <p:cNvSpPr/>
          <p:nvPr/>
        </p:nvSpPr>
        <p:spPr>
          <a:xfrm>
            <a:off x="7745190" y="6232565"/>
            <a:ext cx="1243385" cy="358775"/>
          </a:xfrm>
          <a:prstGeom prst="rect">
            <a:avLst/>
          </a:prstGeom>
          <a:solidFill>
            <a:schemeClr val="accent5">
              <a:lumMod val="90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Specified six sigma level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34E3869-6C95-9F96-B02B-C92F14F605B5}"/>
              </a:ext>
            </a:extLst>
          </p:cNvPr>
          <p:cNvSpPr/>
          <p:nvPr/>
        </p:nvSpPr>
        <p:spPr>
          <a:xfrm>
            <a:off x="225380" y="5873790"/>
            <a:ext cx="8763195" cy="35877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6FC4F0-D258-88FF-A933-8A51A07D917B}"/>
              </a:ext>
            </a:extLst>
          </p:cNvPr>
          <p:cNvSpPr txBox="1"/>
          <p:nvPr/>
        </p:nvSpPr>
        <p:spPr>
          <a:xfrm>
            <a:off x="407185" y="2374463"/>
            <a:ext cx="3819170" cy="73866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Interpretation</a:t>
            </a:r>
            <a:r>
              <a:rPr lang="en-US" sz="1400" dirty="0"/>
              <a:t>: if s=3/4 then, at a 4 sigma level, Cp=CPK=1.33, and 63 parts per million (ppm) will be out of spec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DA0EB9-D7A4-4C6E-5018-8AFBCABDBFAA}"/>
              </a:ext>
            </a:extLst>
          </p:cNvPr>
          <p:cNvSpPr/>
          <p:nvPr/>
        </p:nvSpPr>
        <p:spPr>
          <a:xfrm>
            <a:off x="827322" y="3121760"/>
            <a:ext cx="816060" cy="301752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en-US" sz="1600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B5ED38-8AB3-ECEC-4EF9-B9F6123E7E5B}"/>
              </a:ext>
            </a:extLst>
          </p:cNvPr>
          <p:cNvSpPr txBox="1"/>
          <p:nvPr/>
        </p:nvSpPr>
        <p:spPr>
          <a:xfrm>
            <a:off x="4663228" y="2238445"/>
            <a:ext cx="3819170" cy="73866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Interpretation</a:t>
            </a:r>
            <a:r>
              <a:rPr lang="en-US" sz="1400" dirty="0"/>
              <a:t>: if s=3/4 then, at a 2 sigma level, Cp=1.33, CPK=0.67, and 22,750 parts per million (ppm) will be out of spec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C37BD63-9DE5-7D57-31D2-FDBAF55C44FD}"/>
              </a:ext>
            </a:extLst>
          </p:cNvPr>
          <p:cNvSpPr/>
          <p:nvPr/>
        </p:nvSpPr>
        <p:spPr>
          <a:xfrm>
            <a:off x="5330545" y="2979130"/>
            <a:ext cx="816060" cy="315468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en-US" sz="1600" b="1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3B72E94-2332-BC40-EE5F-4C0B93B4B357}"/>
              </a:ext>
            </a:extLst>
          </p:cNvPr>
          <p:cNvGrpSpPr/>
          <p:nvPr/>
        </p:nvGrpSpPr>
        <p:grpSpPr>
          <a:xfrm>
            <a:off x="4767290" y="4994757"/>
            <a:ext cx="3266115" cy="319803"/>
            <a:chOff x="339688" y="5317359"/>
            <a:chExt cx="3266115" cy="319803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A62458B-D433-704F-0818-FDE6EFD3A06B}"/>
                </a:ext>
              </a:extLst>
            </p:cNvPr>
            <p:cNvSpPr txBox="1"/>
            <p:nvPr/>
          </p:nvSpPr>
          <p:spPr>
            <a:xfrm>
              <a:off x="339688" y="5329385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0070C0"/>
                  </a:solidFill>
                </a:rPr>
                <a:t>s=1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4506747-0448-3939-4870-19A0D06A1EFB}"/>
                </a:ext>
              </a:extLst>
            </p:cNvPr>
            <p:cNvSpPr txBox="1"/>
            <p:nvPr/>
          </p:nvSpPr>
          <p:spPr>
            <a:xfrm>
              <a:off x="1067076" y="5329385"/>
              <a:ext cx="6864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00B050"/>
                  </a:solidFill>
                </a:rPr>
                <a:t>s=3/4 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48CC6A4-8E03-0042-82FE-B4D7B6C400AB}"/>
                </a:ext>
              </a:extLst>
            </p:cNvPr>
            <p:cNvSpPr txBox="1"/>
            <p:nvPr/>
          </p:nvSpPr>
          <p:spPr>
            <a:xfrm>
              <a:off x="1993236" y="5329385"/>
              <a:ext cx="6864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chemeClr val="bg1">
                      <a:lumMod val="50000"/>
                    </a:schemeClr>
                  </a:solidFill>
                </a:rPr>
                <a:t>s=3/5 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FEA1A672-5234-4B86-17F8-E9AB342A69F5}"/>
                </a:ext>
              </a:extLst>
            </p:cNvPr>
            <p:cNvSpPr txBox="1"/>
            <p:nvPr/>
          </p:nvSpPr>
          <p:spPr>
            <a:xfrm>
              <a:off x="2919397" y="5317359"/>
              <a:ext cx="6864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s=1/2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2"/>
                </a:solidFill>
              </a:rPr>
              <a:t>Process Capability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process standard deviation should be obtained from a range chart.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formulae are straightforward to compute and to interpret.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On the figures, “ppm” = parts per million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 As the process variance decreases the performance improves (i.e., more results are within the customer specification, which is the same as reduced defects)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However, if the process is not centered, then there may still be a large number of defects, even with a small variance.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542</Words>
  <Application>Microsoft Office PowerPoint</Application>
  <PresentationFormat>On-screen Show (4:3)</PresentationFormat>
  <Paragraphs>63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2022-06-18T03:14:17Z</dcterms:created>
  <dcterms:modified xsi:type="dcterms:W3CDTF">2024-11-01T13:52:46Z</dcterms:modified>
</cp:coreProperties>
</file>