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0" r:id="rId2"/>
    <p:sldId id="268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CC"/>
    <a:srgbClr val="CCECFF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 autoAdjust="0"/>
    <p:restoredTop sz="95552" autoAdjust="0"/>
  </p:normalViewPr>
  <p:slideViewPr>
    <p:cSldViewPr>
      <p:cViewPr varScale="1">
        <p:scale>
          <a:sx n="81" d="100"/>
          <a:sy n="81" d="100"/>
        </p:scale>
        <p:origin x="1008" y="3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84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4379975" y="1906974"/>
            <a:ext cx="4517943" cy="502509"/>
          </a:xfrm>
          <a:prstGeom prst="triangle">
            <a:avLst>
              <a:gd name="adj" fmla="val 5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56328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Process Decision Program Chart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PDPC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763718" y="132455"/>
            <a:ext cx="28029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anticipate and mitigate potential problems?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4470698" y="2392065"/>
            <a:ext cx="4389120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a tree diagram for a program plan.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Do not make it overly complex.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Perhaps, 3 layers to the task level.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task, identify what can go wrong using brainstorming. Address, perhaps: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How could this task fail?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Are the assumptions reasonable?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Is there margin for error?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Add each identified risk to the tree.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For each identified risk, brainstorm mitigations and p</a:t>
            </a:r>
            <a:r>
              <a:rPr lang="en-US" sz="1600" dirty="0">
                <a:solidFill>
                  <a:schemeClr val="tx1"/>
                </a:solidFill>
              </a:rPr>
              <a:t>reventative actions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Add each of them to the tree.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each mitigation: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How easily can it be implemented?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How effective is it?</a:t>
            </a:r>
          </a:p>
          <a:p>
            <a:pPr lvl="1"/>
            <a:r>
              <a:rPr lang="en-US" sz="1600" dirty="0"/>
              <a:t>Label each mitigation with an “O” if it is practical, or with an “X” if it is not.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801718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 err="1">
                <a:latin typeface="Arial" pitchFamily="34" charset="0"/>
              </a:rPr>
              <a:t>PDPC</a:t>
            </a:r>
            <a:endParaRPr lang="en-US" sz="2000" b="1" dirty="0">
              <a:latin typeface="Arial" pitchFamily="34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>
                <a:latin typeface="Arial" pitchFamily="34" charset="0"/>
              </a:rPr>
              <a:t>Analysis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0973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2022 -205Dan Zwillinger. All rights reserved.</a:t>
            </a:r>
          </a:p>
        </p:txBody>
      </p:sp>
      <p:sp>
        <p:nvSpPr>
          <p:cNvPr id="23" name="Line 166">
            <a:extLst>
              <a:ext uri="{FF2B5EF4-FFF2-40B4-BE49-F238E27FC236}">
                <a16:creationId xmlns:a16="http://schemas.microsoft.com/office/drawing/2014/main" id="{4429E525-A8BC-4353-B1AA-2DBE776E8D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Box 44">
            <a:extLst>
              <a:ext uri="{FF2B5EF4-FFF2-40B4-BE49-F238E27FC236}">
                <a16:creationId xmlns:a16="http://schemas.microsoft.com/office/drawing/2014/main" id="{38A3650E-7853-41DD-9CAE-9DECBB7B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8394" y="1418276"/>
            <a:ext cx="14686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Preliminary plan</a:t>
            </a:r>
          </a:p>
        </p:txBody>
      </p:sp>
      <p:cxnSp>
        <p:nvCxnSpPr>
          <p:cNvPr id="28" name="Straight Arrow Connector 47">
            <a:extLst>
              <a:ext uri="{FF2B5EF4-FFF2-40B4-BE49-F238E27FC236}">
                <a16:creationId xmlns:a16="http://schemas.microsoft.com/office/drawing/2014/main" id="{08B2743F-7AC9-4A0B-95D7-4D516E0AC7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62966" y="1739180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" name="Straight Arrow Connector 47">
            <a:extLst>
              <a:ext uri="{FF2B5EF4-FFF2-40B4-BE49-F238E27FC236}">
                <a16:creationId xmlns:a16="http://schemas.microsoft.com/office/drawing/2014/main" id="{AB8B5C60-D5A1-451C-92C7-427B0468F1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1739180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2" name="TextBox 44">
            <a:extLst>
              <a:ext uri="{FF2B5EF4-FFF2-40B4-BE49-F238E27FC236}">
                <a16:creationId xmlns:a16="http://schemas.microsoft.com/office/drawing/2014/main" id="{03978DC2-4E58-4968-924F-0B675BF38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8159" y="1240801"/>
            <a:ext cx="16275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Plan with mitigations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6"/>
            <a:ext cx="3776472" cy="230436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r>
              <a:rPr lang="en-US" dirty="0">
                <a:effectLst/>
              </a:rPr>
              <a:t>A </a:t>
            </a:r>
            <a:r>
              <a:rPr lang="en-US" b="1" dirty="0">
                <a:solidFill>
                  <a:srgbClr val="0070C0"/>
                </a:solidFill>
                <a:effectLst/>
              </a:rPr>
              <a:t>Process Decision Program Chart (</a:t>
            </a:r>
            <a:r>
              <a:rPr lang="en-US" b="1" dirty="0" err="1">
                <a:solidFill>
                  <a:srgbClr val="0070C0"/>
                </a:solidFill>
                <a:effectLst/>
              </a:rPr>
              <a:t>PDPC</a:t>
            </a:r>
            <a:r>
              <a:rPr lang="en-US" b="1" dirty="0">
                <a:solidFill>
                  <a:srgbClr val="0070C0"/>
                </a:solidFill>
                <a:effectLst/>
              </a:rPr>
              <a:t>)</a:t>
            </a:r>
            <a:r>
              <a:rPr lang="en-US" dirty="0">
                <a:solidFill>
                  <a:srgbClr val="0070C0"/>
                </a:solidFill>
                <a:effectLst/>
              </a:rPr>
              <a:t> </a:t>
            </a:r>
            <a:r>
              <a:rPr lang="en-US" dirty="0">
                <a:effectLst/>
              </a:rPr>
              <a:t>is a risk identification and </a:t>
            </a:r>
            <a:r>
              <a:rPr lang="en-US" dirty="0"/>
              <a:t>mitigation tool. </a:t>
            </a:r>
          </a:p>
          <a:p>
            <a:r>
              <a:rPr lang="en-US" dirty="0" err="1"/>
              <a:t>PDPC</a:t>
            </a:r>
            <a:r>
              <a:rPr lang="en-US" dirty="0"/>
              <a:t> starts with a tree diagram </a:t>
            </a:r>
            <a:r>
              <a:rPr lang="en-US" dirty="0">
                <a:effectLst/>
              </a:rPr>
              <a:t>representation of a program plan and systematically identifies risks by asking “</a:t>
            </a:r>
            <a:r>
              <a:rPr lang="en-US" dirty="0"/>
              <a:t>what if” questions</a:t>
            </a:r>
            <a:r>
              <a:rPr lang="en-US" dirty="0">
                <a:effectLst/>
              </a:rPr>
              <a:t>. </a:t>
            </a:r>
          </a:p>
          <a:p>
            <a:r>
              <a:rPr lang="en-US" dirty="0"/>
              <a:t>Using </a:t>
            </a:r>
            <a:r>
              <a:rPr lang="en-US" dirty="0" err="1"/>
              <a:t>PDPC</a:t>
            </a:r>
            <a:r>
              <a:rPr lang="en-US" dirty="0"/>
              <a:t>, you can revise the plan or prepare mitigations.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r>
              <a:rPr lang="en-US" b="1" dirty="0"/>
              <a:t>  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2DB0F9B-E787-0FBE-4F6D-6F30DD0D2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301" y="4314533"/>
            <a:ext cx="3770093" cy="169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5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8CC4CA-5678-365D-DF27-4ADCDE7D8EB0}"/>
              </a:ext>
            </a:extLst>
          </p:cNvPr>
          <p:cNvSpPr/>
          <p:nvPr/>
        </p:nvSpPr>
        <p:spPr>
          <a:xfrm>
            <a:off x="405427" y="1239915"/>
            <a:ext cx="4089763" cy="46085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69D8619E-5315-52F0-F925-4A82254FD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41" y="1106838"/>
            <a:ext cx="8476604" cy="5121122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61267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981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PDPC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/>
              <a:t>– Example – Giving a 6in6 presentation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A0669F-5DA3-F46C-3988-937DEAD00B49}"/>
              </a:ext>
            </a:extLst>
          </p:cNvPr>
          <p:cNvSpPr/>
          <p:nvPr/>
        </p:nvSpPr>
        <p:spPr>
          <a:xfrm>
            <a:off x="8431333" y="1652246"/>
            <a:ext cx="30724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82181A-FCC6-3953-A384-925E67E64E87}"/>
              </a:ext>
            </a:extLst>
          </p:cNvPr>
          <p:cNvSpPr txBox="1"/>
          <p:nvPr/>
        </p:nvSpPr>
        <p:spPr>
          <a:xfrm>
            <a:off x="5173694" y="697920"/>
            <a:ext cx="3200400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Do the things with an “O”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39493552-6D34-FF07-544F-153380D03E7A}"/>
              </a:ext>
            </a:extLst>
          </p:cNvPr>
          <p:cNvCxnSpPr>
            <a:cxnSpLocks/>
            <a:stCxn id="6" idx="3"/>
            <a:endCxn id="5" idx="0"/>
          </p:cNvCxnSpPr>
          <p:nvPr/>
        </p:nvCxnSpPr>
        <p:spPr>
          <a:xfrm>
            <a:off x="8374094" y="882586"/>
            <a:ext cx="210859" cy="769660"/>
          </a:xfrm>
          <a:prstGeom prst="bentConnector2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E9DC4AD7-BB09-D27E-D01F-DF24D03D5C23}"/>
              </a:ext>
            </a:extLst>
          </p:cNvPr>
          <p:cNvSpPr/>
          <p:nvPr/>
        </p:nvSpPr>
        <p:spPr>
          <a:xfrm>
            <a:off x="8431333" y="5387655"/>
            <a:ext cx="307240" cy="36576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4A8E9A-AFF3-2B1B-D27E-34084545D3D9}"/>
              </a:ext>
            </a:extLst>
          </p:cNvPr>
          <p:cNvSpPr txBox="1"/>
          <p:nvPr/>
        </p:nvSpPr>
        <p:spPr>
          <a:xfrm>
            <a:off x="5173695" y="6267884"/>
            <a:ext cx="3200400" cy="369332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Don’t do things with an “X”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8E0C8F21-F877-94B6-DAEC-1E0CD9C6311F}"/>
              </a:ext>
            </a:extLst>
          </p:cNvPr>
          <p:cNvCxnSpPr>
            <a:cxnSpLocks/>
            <a:stCxn id="24" idx="3"/>
            <a:endCxn id="23" idx="2"/>
          </p:cNvCxnSpPr>
          <p:nvPr/>
        </p:nvCxnSpPr>
        <p:spPr>
          <a:xfrm flipV="1">
            <a:off x="8374095" y="5753415"/>
            <a:ext cx="210858" cy="699135"/>
          </a:xfrm>
          <a:prstGeom prst="bentConnector2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6C9CF59-0B76-8DFE-929E-D0B5EE5FCC26}"/>
              </a:ext>
            </a:extLst>
          </p:cNvPr>
          <p:cNvSpPr txBox="1"/>
          <p:nvPr/>
        </p:nvSpPr>
        <p:spPr>
          <a:xfrm>
            <a:off x="0" y="6618357"/>
            <a:ext cx="30973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2022 -205Dan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9143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8648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PDPC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PDPC</a:t>
            </a:r>
            <a:r>
              <a:rPr lang="en-US" sz="1400" dirty="0"/>
              <a:t> is similar to FMEA (Failure Modes and Effects Analysis). Usually, FMEA is applied to a process while </a:t>
            </a:r>
            <a:r>
              <a:rPr lang="en-US" sz="1400" dirty="0" err="1"/>
              <a:t>PDPC</a:t>
            </a:r>
            <a:r>
              <a:rPr lang="en-US" sz="1400" dirty="0"/>
              <a:t> is applied to a project.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PDPC</a:t>
            </a:r>
            <a:r>
              <a:rPr lang="en-US" sz="1400" dirty="0"/>
              <a:t> is a much simpler tool to use than FMEA, since FMEA is quantitative.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Possible questions for use with </a:t>
            </a:r>
            <a:r>
              <a:rPr lang="en-US" sz="1400" dirty="0" err="1"/>
              <a:t>PDPC</a:t>
            </a:r>
            <a:r>
              <a:rPr lang="en-US" sz="1400" dirty="0"/>
              <a:t> to identify risks: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Could the assumptions be incorrect regarding: Inputs? Outputs? Performance by others?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How likely is it that new information will change the plan?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What parts of the plan can, or cannot, be changed?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Is there a reasonable margin for error?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What lessons have been learned from similar projects?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/>
              <a:t>It is easy to brainstorm many possible failure modes, only some are shown for the given example.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After determining which </a:t>
            </a:r>
            <a:r>
              <a:rPr lang="en-US" sz="1400" dirty="0"/>
              <a:t>mitigations </a:t>
            </a:r>
            <a:r>
              <a:rPr lang="en-US" sz="1400" dirty="0">
                <a:latin typeface="+mn-lt"/>
              </a:rPr>
              <a:t>are practical, a useful subset should be implemented.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F8AD-921A-6465-20CA-0EAE211E250F}"/>
              </a:ext>
            </a:extLst>
          </p:cNvPr>
          <p:cNvSpPr txBox="1"/>
          <p:nvPr/>
        </p:nvSpPr>
        <p:spPr>
          <a:xfrm>
            <a:off x="0" y="6618357"/>
            <a:ext cx="30973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2022 -205Dan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On-screen Show (4:3)</PresentationFormat>
  <Paragraphs>50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2022-06-18T03:08:01Z</dcterms:created>
  <dcterms:modified xsi:type="dcterms:W3CDTF">2025-07-02T02:20:28Z</dcterms:modified>
</cp:coreProperties>
</file>