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69" r:id="rId2"/>
    <p:sldId id="268" r:id="rId3"/>
    <p:sldId id="127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51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2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80861" y="2076469"/>
            <a:ext cx="5098040" cy="611900"/>
          </a:xfrm>
          <a:prstGeom prst="triangle">
            <a:avLst>
              <a:gd name="adj" fmla="val 4995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Key Performance Indicator (</a:t>
            </a:r>
            <a:r>
              <a:rPr lang="en-US" altLang="en-US" sz="2800" b="1" dirty="0" err="1"/>
              <a:t>KPI</a:t>
            </a:r>
            <a:r>
              <a:rPr lang="en-US" altLang="en-US" sz="2800" b="1" dirty="0"/>
              <a:t>)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assess performance?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260" y="2709434"/>
            <a:ext cx="5120640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Determine the 2 to 5 key business objectives for your organization.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Determine metrics that assess these objectives. 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Select the vital few metrics that are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Create an operational definition (clear and detailed description) for each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Flow each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down to the next level and repeat the above process … this creates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tree.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Conduct periodic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reviews. For each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decide to: keep, kill, or improve.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 err="1"/>
              <a:t>KPI</a:t>
            </a:r>
            <a:r>
              <a:rPr lang="en-US" altLang="en-US" sz="2000" b="1" dirty="0"/>
              <a:t>    Development Process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93013" y="2062692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916" y="1522760"/>
            <a:ext cx="15329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Existing/planned process/product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19538" y="2051099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013" y="1749123"/>
            <a:ext cx="13096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 err="1">
                <a:solidFill>
                  <a:srgbClr val="0070C0"/>
                </a:solidFill>
              </a:rPr>
              <a:t>KPIs</a:t>
            </a:r>
            <a:endParaRPr lang="en-US" altLang="en-US" sz="1400" dirty="0">
              <a:solidFill>
                <a:srgbClr val="0070C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293209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latin typeface="Arial" charset="0"/>
              </a:rPr>
              <a:t>Key performance indicators </a:t>
            </a:r>
            <a:r>
              <a:rPr lang="en-US" sz="1600" b="0" dirty="0">
                <a:latin typeface="Arial" charset="0"/>
              </a:rPr>
              <a:t>(</a:t>
            </a:r>
            <a:r>
              <a:rPr lang="en-US" sz="1600" dirty="0" err="1">
                <a:latin typeface="Arial" charset="0"/>
              </a:rPr>
              <a:t>KPIs</a:t>
            </a:r>
            <a:r>
              <a:rPr lang="en-US" sz="1600" b="0" dirty="0">
                <a:latin typeface="Arial" charset="0"/>
              </a:rPr>
              <a:t>) are the vital few metrics assessing the success or failure of a project or product.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 err="1">
                <a:latin typeface="Arial" charset="0"/>
              </a:rPr>
              <a:t>KPIs</a:t>
            </a:r>
            <a:r>
              <a:rPr lang="en-US" sz="1600" b="0" dirty="0">
                <a:latin typeface="Arial" charset="0"/>
              </a:rPr>
              <a:t> can be quantitative or qualitative and can assess an outcome or a process.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charset="0"/>
              </a:rPr>
              <a:t>A </a:t>
            </a:r>
            <a:r>
              <a:rPr lang="en-US" sz="1600" b="0" dirty="0" err="1">
                <a:latin typeface="Arial" charset="0"/>
              </a:rPr>
              <a:t>KPI</a:t>
            </a:r>
            <a:r>
              <a:rPr lang="en-US" sz="1600" b="0" dirty="0">
                <a:latin typeface="Arial" charset="0"/>
              </a:rPr>
              <a:t> Tree is a graphical way to flow down and manage </a:t>
            </a:r>
            <a:r>
              <a:rPr lang="en-US" sz="1600" b="0" dirty="0" err="1">
                <a:latin typeface="Arial" charset="0"/>
              </a:rPr>
              <a:t>KPIs</a:t>
            </a:r>
            <a:endParaRPr lang="en-US" sz="1600" b="0" dirty="0">
              <a:latin typeface="Arial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charset="0"/>
              </a:rPr>
              <a:t>At each level: use 3-6 </a:t>
            </a:r>
            <a:r>
              <a:rPr lang="en-US" sz="1600" b="0" dirty="0" err="1">
                <a:latin typeface="Arial" charset="0"/>
              </a:rPr>
              <a:t>KPIs</a:t>
            </a:r>
            <a:r>
              <a:rPr lang="en-US" sz="1600" b="0" dirty="0">
                <a:latin typeface="Arial" charset="0"/>
              </a:rPr>
              <a:t>, use outcome &amp; process </a:t>
            </a:r>
            <a:r>
              <a:rPr lang="en-US" sz="1600" b="0" dirty="0" err="1">
                <a:latin typeface="Arial" charset="0"/>
              </a:rPr>
              <a:t>KPIs</a:t>
            </a:r>
            <a:r>
              <a:rPr lang="en-US" sz="1600" b="0" dirty="0">
                <a:latin typeface="Arial" charset="0"/>
              </a:rPr>
              <a:t>, use </a:t>
            </a:r>
            <a:r>
              <a:rPr lang="en-US" sz="1600" b="0" dirty="0" err="1">
                <a:latin typeface="Arial" charset="0"/>
              </a:rPr>
              <a:t>KPIs</a:t>
            </a:r>
            <a:r>
              <a:rPr lang="en-US" sz="1600" b="0" dirty="0">
                <a:latin typeface="Arial" charset="0"/>
              </a:rPr>
              <a:t> that are meaningful, measurable, and manageable.</a:t>
            </a:r>
          </a:p>
        </p:txBody>
      </p:sp>
      <p:sp>
        <p:nvSpPr>
          <p:cNvPr id="3" name="Text Box 44">
            <a:extLst>
              <a:ext uri="{FF2B5EF4-FFF2-40B4-BE49-F238E27FC236}">
                <a16:creationId xmlns:a16="http://schemas.microsoft.com/office/drawing/2014/main" id="{E5BE940B-7BBD-6699-6539-463077F4D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07101B-E529-FB18-8D87-714219E2E4D7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7B2646-82F7-C78C-EA4F-A0A3371C033E}"/>
              </a:ext>
            </a:extLst>
          </p:cNvPr>
          <p:cNvSpPr txBox="1"/>
          <p:nvPr/>
        </p:nvSpPr>
        <p:spPr>
          <a:xfrm>
            <a:off x="2685955" y="5062276"/>
            <a:ext cx="11723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 err="1">
                <a:latin typeface="Arial" charset="0"/>
              </a:rPr>
              <a:t>KPI</a:t>
            </a:r>
            <a:r>
              <a:rPr lang="en-US" sz="1200" b="1" dirty="0">
                <a:latin typeface="Arial" charset="0"/>
              </a:rPr>
              <a:t> Tree </a:t>
            </a:r>
            <a:endParaRPr lang="en-US" sz="1200" b="1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898CB76-AC4B-5494-B10A-BEB480646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5071205"/>
            <a:ext cx="3922482" cy="1457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48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E612F85-C588-9BAB-143F-C4BFB386F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823" y="797567"/>
            <a:ext cx="5577840" cy="3580832"/>
          </a:xfrm>
          <a:prstGeom prst="rect">
            <a:avLst/>
          </a:prstGeom>
        </p:spPr>
      </p:pic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/>
              <a:t>KPI</a:t>
            </a:r>
            <a:r>
              <a:rPr lang="en-US" altLang="en-US" sz="2800" b="1" dirty="0"/>
              <a:t> – Example – 6in6 “business”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47BA17-8417-BB6F-321A-62FD869F7A83}"/>
              </a:ext>
            </a:extLst>
          </p:cNvPr>
          <p:cNvSpPr txBox="1"/>
          <p:nvPr/>
        </p:nvSpPr>
        <p:spPr>
          <a:xfrm>
            <a:off x="5267023" y="6012125"/>
            <a:ext cx="14281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 err="1"/>
              <a:t>KPI</a:t>
            </a:r>
            <a:r>
              <a:rPr lang="en-US" sz="1400" b="1" dirty="0"/>
              <a:t> operational definition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8E2D83-1E24-E6F8-456F-CB388E1E8376}"/>
              </a:ext>
            </a:extLst>
          </p:cNvPr>
          <p:cNvSpPr txBox="1"/>
          <p:nvPr/>
        </p:nvSpPr>
        <p:spPr>
          <a:xfrm>
            <a:off x="4423198" y="700275"/>
            <a:ext cx="1098881" cy="365091"/>
          </a:xfrm>
          <a:prstGeom prst="rect">
            <a:avLst/>
          </a:prstGeom>
          <a:noFill/>
        </p:spPr>
        <p:txBody>
          <a:bodyPr wrap="non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2000" b="1" dirty="0" err="1">
                <a:solidFill>
                  <a:schemeClr val="tx1">
                    <a:lumMod val="50000"/>
                  </a:schemeClr>
                </a:solidFill>
              </a:rPr>
              <a:t>KPI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</a:rPr>
              <a:t> Tree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BD1A673-F962-B467-47B3-399E76326ADC}"/>
              </a:ext>
            </a:extLst>
          </p:cNvPr>
          <p:cNvSpPr txBox="1"/>
          <p:nvPr/>
        </p:nvSpPr>
        <p:spPr>
          <a:xfrm>
            <a:off x="736073" y="3891869"/>
            <a:ext cx="560016" cy="277375"/>
          </a:xfrm>
          <a:prstGeom prst="rect">
            <a:avLst/>
          </a:prstGeom>
          <a:solidFill>
            <a:srgbClr val="FBBB21">
              <a:lumMod val="40000"/>
              <a:lumOff val="60000"/>
            </a:srgbClr>
          </a:solidFill>
        </p:spPr>
        <p:txBody>
          <a:bodyPr wrap="none" lIns="36000" tIns="36000" rIns="36000" bIns="36000" rtlCol="0" anchor="ctr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5496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474C4F">
                    <a:lumMod val="50000"/>
                  </a:srgbClr>
                </a:solidFill>
                <a:effectLst/>
                <a:uLnTx/>
                <a:uFillTx/>
                <a:latin typeface="Arial"/>
              </a:rPr>
              <a:t>metric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6D1A41-7BFC-19A5-4F4F-A5D2B12DD2F4}"/>
              </a:ext>
            </a:extLst>
          </p:cNvPr>
          <p:cNvSpPr txBox="1"/>
          <p:nvPr/>
        </p:nvSpPr>
        <p:spPr>
          <a:xfrm>
            <a:off x="237823" y="3891869"/>
            <a:ext cx="362847" cy="277375"/>
          </a:xfrm>
          <a:prstGeom prst="rect">
            <a:avLst/>
          </a:prstGeom>
          <a:solidFill>
            <a:srgbClr val="7DB03C">
              <a:lumMod val="40000"/>
              <a:lumOff val="60000"/>
            </a:srgbClr>
          </a:solidFill>
        </p:spPr>
        <p:txBody>
          <a:bodyPr wrap="none" lIns="36000" tIns="36000" rIns="36000" bIns="36000" rtlCol="0" anchor="ctr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5496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474C4F">
                    <a:lumMod val="50000"/>
                  </a:srgbClr>
                </a:solidFill>
                <a:effectLst/>
                <a:uLnTx/>
                <a:uFillTx/>
                <a:latin typeface="Arial"/>
              </a:rPr>
              <a:t>KPI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74C4F">
                  <a:lumMod val="50000"/>
                </a:srgbClr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91CAD3-98EA-8EA7-794E-149942B83036}"/>
              </a:ext>
            </a:extLst>
          </p:cNvPr>
          <p:cNvSpPr txBox="1"/>
          <p:nvPr/>
        </p:nvSpPr>
        <p:spPr>
          <a:xfrm>
            <a:off x="6185949" y="1212777"/>
            <a:ext cx="2620286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>
                <a:latin typeface="Arial" charset="0"/>
              </a:defRPr>
            </a:lvl1pPr>
          </a:lstStyle>
          <a:p>
            <a:r>
              <a:rPr lang="en-US" sz="1400" dirty="0"/>
              <a:t>Per usual, there are many metrics; most are not </a:t>
            </a:r>
            <a:r>
              <a:rPr lang="en-US" sz="1400" dirty="0" err="1"/>
              <a:t>KPIs</a:t>
            </a:r>
            <a:r>
              <a:rPr lang="en-US" sz="1400" dirty="0"/>
              <a:t>.</a:t>
            </a:r>
          </a:p>
          <a:p>
            <a:r>
              <a:rPr lang="en-US" sz="1400" dirty="0"/>
              <a:t>Not shown are the metrics &amp; </a:t>
            </a:r>
            <a:r>
              <a:rPr lang="en-US" sz="1400" dirty="0" err="1"/>
              <a:t>KPIs</a:t>
            </a:r>
            <a:r>
              <a:rPr lang="en-US" sz="1400" dirty="0"/>
              <a:t> at the business and division levels.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7E1B29-E5C9-E4E8-010D-F856F4B79BE5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D690384-AB7E-8664-44D1-1A2DFE9EF47A}"/>
              </a:ext>
            </a:extLst>
          </p:cNvPr>
          <p:cNvSpPr/>
          <p:nvPr/>
        </p:nvSpPr>
        <p:spPr>
          <a:xfrm>
            <a:off x="4403105" y="3295859"/>
            <a:ext cx="1289446" cy="596010"/>
          </a:xfrm>
          <a:prstGeom prst="ellipse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7B74C93D-8659-D2B7-886B-C03D81A43282}"/>
              </a:ext>
            </a:extLst>
          </p:cNvPr>
          <p:cNvCxnSpPr>
            <a:cxnSpLocks/>
            <a:stCxn id="26" idx="6"/>
            <a:endCxn id="5162" idx="3"/>
          </p:cNvCxnSpPr>
          <p:nvPr/>
        </p:nvCxnSpPr>
        <p:spPr>
          <a:xfrm>
            <a:off x="5692551" y="3593864"/>
            <a:ext cx="1241340" cy="1999800"/>
          </a:xfrm>
          <a:prstGeom prst="bentConnector3">
            <a:avLst>
              <a:gd name="adj1" fmla="val 118416"/>
            </a:avLst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5162" name="Picture 5161">
            <a:extLst>
              <a:ext uri="{FF2B5EF4-FFF2-40B4-BE49-F238E27FC236}">
                <a16:creationId xmlns:a16="http://schemas.microsoft.com/office/drawing/2014/main" id="{AFB371FD-C513-E9A8-B79B-95FF741195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823" y="4525051"/>
            <a:ext cx="6696068" cy="2137226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  <p:sp>
        <p:nvSpPr>
          <p:cNvPr id="5165" name="TextBox 5164">
            <a:extLst>
              <a:ext uri="{FF2B5EF4-FFF2-40B4-BE49-F238E27FC236}">
                <a16:creationId xmlns:a16="http://schemas.microsoft.com/office/drawing/2014/main" id="{4BDC9884-AE96-489E-B244-AB6C7EF34338}"/>
              </a:ext>
            </a:extLst>
          </p:cNvPr>
          <p:cNvSpPr txBox="1"/>
          <p:nvPr/>
        </p:nvSpPr>
        <p:spPr>
          <a:xfrm>
            <a:off x="7171714" y="5674481"/>
            <a:ext cx="15632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operational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definition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/>
              <a:t>KPI</a:t>
            </a:r>
            <a:r>
              <a:rPr lang="en-US" altLang="en-US" sz="2800" b="1" dirty="0"/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A </a:t>
            </a:r>
            <a:r>
              <a:rPr lang="en-US" sz="1400" dirty="0" err="1">
                <a:latin typeface="Arial" charset="0"/>
              </a:rPr>
              <a:t>KPI</a:t>
            </a:r>
            <a:r>
              <a:rPr lang="en-US" sz="1400" dirty="0">
                <a:latin typeface="Arial" charset="0"/>
              </a:rPr>
              <a:t> definition should include 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who, what, where, and when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when a value is cause for concern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77C03B-C812-DCC9-9F43-CE968559A471}"/>
              </a:ext>
            </a:extLst>
          </p:cNvPr>
          <p:cNvSpPr txBox="1"/>
          <p:nvPr/>
        </p:nvSpPr>
        <p:spPr>
          <a:xfrm>
            <a:off x="514350" y="1168400"/>
            <a:ext cx="4114800" cy="4358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are typically in four areas: Productivity and Financial, Customer Service, Process Quality, and Organizational Capacity.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metric is an Indicator if it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can be measured and show trends over time. All </a:t>
            </a:r>
            <a:r>
              <a:rPr lang="en-US" sz="1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are metrics, but not all metrics are </a:t>
            </a:r>
            <a:r>
              <a:rPr lang="en-US" sz="1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 is critical that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 aligned throughout the organization. Increasing production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3x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 good, increasing sales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 good; doing both at the same time is a disaster.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One way to identify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 to use a balanced scorecard approach; see the corresponding 6in6 presentation.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should be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Clear and simple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Communicated throughout the organization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Consistently evaluated and improved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Employees should know how their work affects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KPIs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 their area. </a:t>
            </a:r>
          </a:p>
        </p:txBody>
      </p:sp>
    </p:spTree>
    <p:extLst>
      <p:ext uri="{BB962C8B-B14F-4D97-AF65-F5344CB8AC3E}">
        <p14:creationId xmlns:p14="http://schemas.microsoft.com/office/powerpoint/2010/main" val="162516887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10926</TotalTime>
  <Words>417</Words>
  <Application>Microsoft Office PowerPoint</Application>
  <PresentationFormat>On-screen Show (4:3)</PresentationFormat>
  <Paragraphs>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44</cp:revision>
  <dcterms:created xsi:type="dcterms:W3CDTF">2022-08-07T10:33:11Z</dcterms:created>
  <dcterms:modified xsi:type="dcterms:W3CDTF">2024-11-01T14:00:10Z</dcterms:modified>
</cp:coreProperties>
</file>