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889" r:id="rId2"/>
    <p:sldId id="1891" r:id="rId3"/>
    <p:sldId id="126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E6E6E6"/>
    <a:srgbClr val="FF0000"/>
    <a:srgbClr val="CCFFCC"/>
    <a:srgbClr val="CCECFF"/>
    <a:srgbClr val="FFFFCC"/>
    <a:srgbClr val="CCFFFF"/>
    <a:srgbClr val="00FFFF"/>
    <a:srgbClr val="00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3" autoAdjust="0"/>
    <p:restoredTop sz="94692" autoAdjust="0"/>
  </p:normalViewPr>
  <p:slideViewPr>
    <p:cSldViewPr>
      <p:cViewPr varScale="1">
        <p:scale>
          <a:sx n="77" d="100"/>
          <a:sy n="77" d="100"/>
        </p:scale>
        <p:origin x="996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6/7/2025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121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0860" y="1355426"/>
            <a:ext cx="1309688" cy="116955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70C0"/>
                </a:solidFill>
              </a:rPr>
              <a:t>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70C0"/>
                </a:solidFill>
              </a:rPr>
              <a:t>Decision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70C0"/>
                </a:solidFill>
              </a:rPr>
              <a:t>Uncertain events</a:t>
            </a:r>
            <a:endParaRPr lang="en-US" altLang="en-US" sz="1400" dirty="0">
              <a:solidFill>
                <a:srgbClr val="0070C0"/>
              </a:solidFill>
            </a:endParaRPr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4225925" y="1878013"/>
            <a:ext cx="4752975" cy="1092832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Influence Diagram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1324938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000" b="1" dirty="0"/>
          </a:p>
          <a:p>
            <a:pPr algn="ctr"/>
            <a:r>
              <a:rPr lang="en-US" altLang="en-US" sz="2000" b="1" dirty="0"/>
              <a:t>Influence Diagram</a:t>
            </a:r>
          </a:p>
          <a:p>
            <a:pPr algn="ctr"/>
            <a:r>
              <a:rPr lang="en-US" altLang="en-US" sz="2000" b="1" dirty="0"/>
              <a:t>Creation &amp; Use</a:t>
            </a:r>
          </a:p>
          <a:p>
            <a:pPr algn="ctr"/>
            <a:r>
              <a:rPr lang="en-US" altLang="en-US" sz="2000" b="1" dirty="0"/>
              <a:t>  </a:t>
            </a:r>
          </a:p>
        </p:txBody>
      </p: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949" y="1299324"/>
            <a:ext cx="1550987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sz="1400" dirty="0">
                <a:solidFill>
                  <a:srgbClr val="0070C0"/>
                </a:solidFill>
              </a:rPr>
              <a:t>Visual representation of how decisions influence outcomes.</a:t>
            </a:r>
            <a:endParaRPr lang="en-US" sz="1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  <p:cxnSp>
        <p:nvCxnSpPr>
          <p:cNvPr id="3" name="Straight Arrow Connector 47">
            <a:extLst>
              <a:ext uri="{FF2B5EF4-FFF2-40B4-BE49-F238E27FC236}">
                <a16:creationId xmlns:a16="http://schemas.microsoft.com/office/drawing/2014/main" id="{78CA3D6B-B358-9A78-AF3E-0627F939A3A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0949" y="2507280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Straight Arrow Connector 47">
            <a:extLst>
              <a:ext uri="{FF2B5EF4-FFF2-40B4-BE49-F238E27FC236}">
                <a16:creationId xmlns:a16="http://schemas.microsoft.com/office/drawing/2014/main" id="{0FE0173A-9376-E5D7-C222-0737814B822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2511550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19042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lvl="0"/>
            <a:r>
              <a:rPr lang="en-US" sz="1600" dirty="0"/>
              <a:t>How to visual decision-making scenarios?</a:t>
            </a:r>
          </a:p>
        </p:txBody>
      </p:sp>
      <p:sp>
        <p:nvSpPr>
          <p:cNvPr id="6" name="Text Box 44">
            <a:extLst>
              <a:ext uri="{FF2B5EF4-FFF2-40B4-BE49-F238E27FC236}">
                <a16:creationId xmlns:a16="http://schemas.microsoft.com/office/drawing/2014/main" id="{1D85B12C-FC29-3F17-6199-1A3C2756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292" y="28575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A7B045-C32D-2A9E-2F49-64C56D92D9D6}"/>
              </a:ext>
            </a:extLst>
          </p:cNvPr>
          <p:cNvSpPr txBox="1"/>
          <p:nvPr/>
        </p:nvSpPr>
        <p:spPr>
          <a:xfrm>
            <a:off x="7472765" y="357693"/>
            <a:ext cx="1387053" cy="523220"/>
          </a:xfrm>
          <a:prstGeom prst="rect">
            <a:avLst/>
          </a:prstGeom>
          <a:solidFill>
            <a:srgbClr val="BADDE1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Some training required</a:t>
            </a:r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952095"/>
            <a:ext cx="5120640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Concisely define the decision &amp; project outcomes.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Identify the relevant variables and factors that may impact the project outcomes. Represent as nodes.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Map the relationships between variables/nodes.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Determine direct and indirect cause-and-effect relationships and dependencies between the nodes. Show using arrows.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Assign probabilities &amp; values to the chance &amp; value nodes. Use available data and expert opinions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Use diagram to visually and concisely: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Identify critical factors and scenarios.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Facilitate effective communication and stakeholder engagement.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353943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An </a:t>
            </a:r>
            <a:r>
              <a:rPr lang="en-US" sz="1600" dirty="0">
                <a:solidFill>
                  <a:srgbClr val="0070C0"/>
                </a:solidFill>
              </a:rPr>
              <a:t>Influence Diagram (ID)</a:t>
            </a:r>
            <a:r>
              <a:rPr lang="en-US" sz="1600" b="0" dirty="0"/>
              <a:t> is decision analysis tool graphically representing relationships among decisions, uncertainties, and objectives.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/>
              <a:t>A decision could be a yes/no question or a decision with a value, such as a budget.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70C0"/>
                </a:solidFill>
              </a:rPr>
              <a:t>ID</a:t>
            </a:r>
            <a:r>
              <a:rPr lang="en-US" sz="1600" b="0" dirty="0"/>
              <a:t>’s can be expanded to be detailed decision trees, useful for quantitative analysis.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rgbClr val="0070C0"/>
                </a:solidFill>
              </a:rPr>
              <a:t>ID</a:t>
            </a:r>
            <a:r>
              <a:rPr lang="en-US" sz="1600" b="0" dirty="0"/>
              <a:t>’s have standard node types and arrows which indicate the direction of influence.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A2A5AC-CCA9-8CF8-F9CD-3785D1308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310" y="5234035"/>
            <a:ext cx="2364441" cy="1095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63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Influence Diagram – Example – 6in6 Training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161924" y="703263"/>
            <a:ext cx="855781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</a:rPr>
              <a:t>Suppose you need to arrange 6in6 training for your company’s employees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charset="0"/>
              </a:rPr>
              <a:t>There are multiple decisions to make, such as: “Who get training?” and “How much training should they get?” and “How big should the classes be?”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An influence diagram shows how these decisions influence the training cost.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54EC73-A428-4C2E-150D-88B26897A92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597E57-E3C1-C3ED-AEC8-D12066ADC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50" y="1931205"/>
            <a:ext cx="7949835" cy="412542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772784F-9587-5AFD-B9D7-7E2C766DB3B4}"/>
              </a:ext>
            </a:extLst>
          </p:cNvPr>
          <p:cNvSpPr txBox="1"/>
          <p:nvPr/>
        </p:nvSpPr>
        <p:spPr>
          <a:xfrm>
            <a:off x="3727090" y="1969610"/>
            <a:ext cx="4224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This uncertainty could be a key driver to the training cost. </a:t>
            </a:r>
          </a:p>
          <a:p>
            <a:r>
              <a:rPr lang="en-US" sz="1200" i="1" dirty="0"/>
              <a:t>Quotes should be obtained from multiple vendors </a:t>
            </a: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770B3A38-B91A-0C5C-60D6-89473F83EB76}"/>
              </a:ext>
            </a:extLst>
          </p:cNvPr>
          <p:cNvCxnSpPr>
            <a:cxnSpLocks/>
            <a:stCxn id="11" idx="2"/>
          </p:cNvCxnSpPr>
          <p:nvPr/>
        </p:nvCxnSpPr>
        <p:spPr>
          <a:xfrm rot="5400000">
            <a:off x="5474919" y="2411671"/>
            <a:ext cx="344842" cy="384050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A0C21EE-C6D1-9EC0-A553-0887B25C129D}"/>
              </a:ext>
            </a:extLst>
          </p:cNvPr>
          <p:cNvSpPr txBox="1"/>
          <p:nvPr/>
        </p:nvSpPr>
        <p:spPr>
          <a:xfrm>
            <a:off x="3535065" y="5886920"/>
            <a:ext cx="2880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This uncertainty can likely be estimated from previous training activities.  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58B52FF-69C2-2B2F-919F-D2A7E027AF02}"/>
              </a:ext>
            </a:extLst>
          </p:cNvPr>
          <p:cNvCxnSpPr>
            <a:cxnSpLocks/>
            <a:stCxn id="19" idx="0"/>
          </p:cNvCxnSpPr>
          <p:nvPr/>
        </p:nvCxnSpPr>
        <p:spPr>
          <a:xfrm flipV="1">
            <a:off x="4975253" y="4926795"/>
            <a:ext cx="0" cy="96012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Influence Diagram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1400" dirty="0"/>
              <a:t>Influence Diagrams are less complex than some other decision-making visualizations, such as Decision Trees.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Diagram applications include: Decision Analysis, Project Planning, and Risk Analysis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By analyzing an influence diagram, managers identify critical factors and scenarios that have the highest impact on project outcomes.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Influence Diagrams </a:t>
            </a:r>
            <a:r>
              <a:rPr lang="en-US" sz="1400" dirty="0">
                <a:cs typeface="Times New Roman" panose="02020603050405020304" pitchFamily="18" charset="0"/>
              </a:rPr>
              <a:t>are used by </a:t>
            </a:r>
            <a:r>
              <a:rPr lang="en-US" sz="1400" dirty="0" err="1">
                <a:cs typeface="Times New Roman" panose="02020603050405020304" pitchFamily="18" charset="0"/>
              </a:rPr>
              <a:t>PMPs</a:t>
            </a:r>
            <a:r>
              <a:rPr lang="en-US" sz="1400" dirty="0"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Influence Diagrams pros: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Easy for everyone to understand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Enhances communication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Facilitates identification of critical variables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cs typeface="Times New Roman" panose="02020603050405020304" pitchFamily="18" charset="0"/>
              </a:rPr>
              <a:t>Focuses on relationships.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Helps identify optimal strategies.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Simplifies complex decision-making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400" dirty="0"/>
              <a:t>Influence Diagrams cons: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Can be time-consuming to create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May be biased.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May oversimplify complex relationships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Requires accurate information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Thinking through the arrow creation is often where the </a:t>
            </a:r>
            <a:r>
              <a:rPr lang="en-US" sz="1400" dirty="0">
                <a:cs typeface="Times New Roman" panose="02020603050405020304" pitchFamily="18" charset="0"/>
              </a:rPr>
              <a:t>power of the diagram occurs: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There are multiple implicitly known values, such as the hourly cost of employee labor.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/>
              <a:t>There are two uncertainties shown. For the lower one (facilities) a good estimate is likely available. Hence, to better estimate costs the upper one (trainer costs) should be explored.</a:t>
            </a:r>
            <a:endParaRPr lang="en-US" sz="1400" dirty="0"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7E6A7-E79B-C312-7137-BB7528728E0C}"/>
              </a:ext>
            </a:extLst>
          </p:cNvPr>
          <p:cNvSpPr txBox="1"/>
          <p:nvPr/>
        </p:nvSpPr>
        <p:spPr>
          <a:xfrm>
            <a:off x="4762500" y="5039595"/>
            <a:ext cx="4114800" cy="13849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additional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/>
              <a:t>https://www.managementyogi.com/2015/09/PMP-or-RMP-Exam-Influence-Diagram-in-Risk-Management.htmlt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/>
              <a:t>https://pmiuk.co.uk/influence-diagrams-a-comprehensive-guide-to-improve-project-management/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92196E-52DF-9707-6C7C-28EB136B10A4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2025 Dan Zwillinger. All rights reserved.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525</Words>
  <Application>Microsoft Office PowerPoint</Application>
  <PresentationFormat>On-screen Show (4:3)</PresentationFormat>
  <Paragraphs>63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2022-06-18T02:53:21Z</dcterms:created>
  <dcterms:modified xsi:type="dcterms:W3CDTF">2025-06-08T01:17:23Z</dcterms:modified>
</cp:coreProperties>
</file>