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89" r:id="rId2"/>
    <p:sldId id="1891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99" autoAdjust="0"/>
    <p:restoredTop sz="94692" autoAdjust="0"/>
  </p:normalViewPr>
  <p:slideViewPr>
    <p:cSldViewPr>
      <p:cViewPr varScale="1">
        <p:scale>
          <a:sx n="84" d="100"/>
          <a:sy n="84" d="100"/>
        </p:scale>
        <p:origin x="23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90255" y="1878013"/>
            <a:ext cx="5088645" cy="829833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25645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Individual Development Plan (IDP)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encourage employee growth?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699305"/>
            <a:ext cx="512064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Create a company-wide IDP template</a:t>
            </a:r>
            <a:endParaRPr lang="en-US" sz="1600" dirty="0"/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Obtain needed employee information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1600" dirty="0"/>
              <a:t>Manager gives </a:t>
            </a:r>
            <a:r>
              <a:rPr lang="en-US" sz="1600" dirty="0">
                <a:latin typeface="Arial" charset="0"/>
              </a:rPr>
              <a:t>employee</a:t>
            </a:r>
            <a:r>
              <a:rPr lang="en-US" sz="1600" dirty="0"/>
              <a:t> the manager’s IDP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1600" dirty="0"/>
              <a:t>E</a:t>
            </a:r>
            <a:r>
              <a:rPr lang="en-US" sz="1600" dirty="0">
                <a:latin typeface="Arial" charset="0"/>
              </a:rPr>
              <a:t>mployee captures relevant information (perhaps via a questionnaire)</a:t>
            </a:r>
          </a:p>
          <a:p>
            <a:pPr marL="228600" indent="-228600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Create employee IDP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1600" dirty="0">
                <a:latin typeface="Arial" charset="0"/>
              </a:rPr>
              <a:t>Manager and employee meet (maybe 1 hour)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1600" dirty="0"/>
              <a:t>They r</a:t>
            </a:r>
            <a:r>
              <a:rPr lang="en-US" sz="1600" dirty="0">
                <a:latin typeface="Arial" charset="0"/>
              </a:rPr>
              <a:t>eview: questionnaire information and recent performance reviews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1600" dirty="0"/>
              <a:t>They discuss: goals, passions, and skills</a:t>
            </a:r>
          </a:p>
          <a:p>
            <a:pPr marL="800100" lvl="1" indent="-342900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1600" dirty="0"/>
              <a:t>They document an individualized employee IDP (leveraging questionnaire info) </a:t>
            </a:r>
            <a:endParaRPr lang="en-US" sz="1600" dirty="0">
              <a:latin typeface="Arial" charset="0"/>
            </a:endParaRP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000" b="1" dirty="0"/>
          </a:p>
          <a:p>
            <a:pPr algn="ctr"/>
            <a:r>
              <a:rPr lang="en-US" altLang="en-US" sz="2000" b="1" dirty="0"/>
              <a:t>IDP Process</a:t>
            </a:r>
          </a:p>
          <a:p>
            <a:pPr algn="ctr"/>
            <a:endParaRPr lang="en-US" altLang="en-US" sz="2000" b="1" dirty="0"/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0949" y="2081249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8840" y="1346161"/>
            <a:ext cx="184750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People-oriented  manager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Sharing employee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2875" y="2079980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828" y="1341316"/>
            <a:ext cx="15509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Employee direction and action plan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293209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An </a:t>
            </a:r>
            <a:r>
              <a:rPr lang="en-US" sz="1600" dirty="0">
                <a:solidFill>
                  <a:srgbClr val="0070C0"/>
                </a:solidFill>
              </a:rPr>
              <a:t>individual development plan (IDP) </a:t>
            </a:r>
            <a:r>
              <a:rPr lang="en-US" sz="1600" b="0" dirty="0"/>
              <a:t>helps employees improve their job performance and achieve their career goals.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A company’s</a:t>
            </a:r>
            <a:r>
              <a:rPr lang="en-US" sz="1600" b="0" dirty="0">
                <a:latin typeface="Arial" charset="0"/>
              </a:rPr>
              <a:t> tailored IDP template </a:t>
            </a:r>
            <a:r>
              <a:rPr lang="en-US" sz="1600" b="0" dirty="0"/>
              <a:t>includes: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Professional goals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Strengths and talents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New skills to be obtained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How performance will be enhanced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An action plan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2858E0-EAA6-9077-0B4D-9557936052A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26" t="16721"/>
          <a:stretch/>
        </p:blipFill>
        <p:spPr>
          <a:xfrm>
            <a:off x="2088790" y="4825395"/>
            <a:ext cx="1346106" cy="15240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135CE6-0D16-BF41-F0D9-79F02B7147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6359" y="4878718"/>
            <a:ext cx="1444752" cy="1417424"/>
          </a:xfrm>
          <a:prstGeom prst="rect">
            <a:avLst/>
          </a:prstGeom>
        </p:spPr>
      </p:pic>
      <p:sp>
        <p:nvSpPr>
          <p:cNvPr id="6" name="Text Box 44">
            <a:extLst>
              <a:ext uri="{FF2B5EF4-FFF2-40B4-BE49-F238E27FC236}">
                <a16:creationId xmlns:a16="http://schemas.microsoft.com/office/drawing/2014/main" id="{C096E8C8-E449-A3D5-8D31-4D6A487AB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CB9738-61C1-DAAA-18F5-C4D4D794E1FA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FC9DE0-20F5-6B86-B393-668E6BEB7FF2}"/>
              </a:ext>
            </a:extLst>
          </p:cNvPr>
          <p:cNvSpPr txBox="1"/>
          <p:nvPr/>
        </p:nvSpPr>
        <p:spPr>
          <a:xfrm>
            <a:off x="3890255" y="5926810"/>
            <a:ext cx="33700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https://www.freepik.com/free-vector/businessman-businesswoman-talking-office_5712994.htm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https://commons.wikimedia.org/wiki/File:Cartoon_Man_Arriving_At_A_Career_Crossroad.svg</a:t>
            </a:r>
          </a:p>
        </p:txBody>
      </p:sp>
    </p:spTree>
    <p:extLst>
      <p:ext uri="{BB962C8B-B14F-4D97-AF65-F5344CB8AC3E}">
        <p14:creationId xmlns:p14="http://schemas.microsoft.com/office/powerpoint/2010/main" val="287263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IDP</a:t>
            </a:r>
            <a:r>
              <a:rPr lang="en-US" altLang="en-US" sz="2800" b="1" dirty="0"/>
              <a:t> – Example – Web Designer Advancement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56879" y="627784"/>
            <a:ext cx="8634625" cy="326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Here’s a completed IDP for a Web Designer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1D4E71-3EFB-8447-C483-7674DADE79CA}"/>
              </a:ext>
            </a:extLst>
          </p:cNvPr>
          <p:cNvSpPr txBox="1"/>
          <p:nvPr/>
        </p:nvSpPr>
        <p:spPr>
          <a:xfrm>
            <a:off x="257175" y="3275013"/>
            <a:ext cx="316230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Ariel 16 </a:t>
            </a:r>
            <a:r>
              <a:rPr lang="en-US" sz="1600" dirty="0" err="1">
                <a:latin typeface="Arial" charset="0"/>
              </a:rPr>
              <a:t>pt</a:t>
            </a:r>
            <a:endParaRPr lang="en-US" sz="1600" dirty="0">
              <a:latin typeface="Arial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2C7056-211D-C5B7-C610-D2613364D0BA}"/>
              </a:ext>
            </a:extLst>
          </p:cNvPr>
          <p:cNvSpPr txBox="1"/>
          <p:nvPr/>
        </p:nvSpPr>
        <p:spPr>
          <a:xfrm>
            <a:off x="1039668" y="5446653"/>
            <a:ext cx="958917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000" dirty="0">
                <a:latin typeface="Arial" charset="0"/>
              </a:rPr>
              <a:t>Figure credits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latin typeface="Arial" charset="0"/>
              </a:rPr>
              <a:t>Ariel 10 </a:t>
            </a:r>
            <a:r>
              <a:rPr lang="en-US" sz="1000" dirty="0" err="1">
                <a:latin typeface="Arial" charset="0"/>
              </a:rPr>
              <a:t>pt</a:t>
            </a:r>
            <a:endParaRPr lang="en-US" sz="1000" dirty="0">
              <a:latin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85BA10-CABC-080E-46C3-E79C05D37506}"/>
              </a:ext>
            </a:extLst>
          </p:cNvPr>
          <p:cNvSpPr txBox="1"/>
          <p:nvPr/>
        </p:nvSpPr>
        <p:spPr>
          <a:xfrm>
            <a:off x="227935" y="930935"/>
            <a:ext cx="8568614" cy="56865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Employee name: </a:t>
            </a:r>
            <a:r>
              <a:rPr lang="en-US" sz="1600" dirty="0">
                <a:solidFill>
                  <a:srgbClr val="0070C0"/>
                </a:solidFill>
              </a:rPr>
              <a:t>Pat Smith                                    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Date: </a:t>
            </a:r>
            <a:r>
              <a:rPr lang="en-US" sz="1600" dirty="0">
                <a:solidFill>
                  <a:srgbClr val="0070C0"/>
                </a:solidFill>
              </a:rPr>
              <a:t>10/15/20XX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Position, title: </a:t>
            </a:r>
            <a:r>
              <a:rPr lang="en-US" sz="1600" dirty="0">
                <a:solidFill>
                  <a:srgbClr val="0070C0"/>
                </a:solidFill>
              </a:rPr>
              <a:t>Artist level 3, web designer              </a:t>
            </a:r>
            <a:r>
              <a:rPr lang="en-US" sz="1400" dirty="0">
                <a:solidFill>
                  <a:srgbClr val="0070C0"/>
                </a:solidFill>
              </a:rPr>
              <a:t> 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Function: </a:t>
            </a:r>
            <a:r>
              <a:rPr lang="en-US" sz="1600" dirty="0">
                <a:solidFill>
                  <a:srgbClr val="0070C0"/>
                </a:solidFill>
              </a:rPr>
              <a:t>maintain/update web site design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What drives me: </a:t>
            </a:r>
            <a:r>
              <a:rPr lang="en-US" sz="1600" dirty="0">
                <a:solidFill>
                  <a:srgbClr val="0070C0"/>
                </a:solidFill>
              </a:rPr>
              <a:t>(1) Clarity of communication (2) Every piece I create should be a work of art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What I dislike: </a:t>
            </a:r>
            <a:r>
              <a:rPr lang="en-US" sz="1600" dirty="0">
                <a:solidFill>
                  <a:srgbClr val="0070C0"/>
                </a:solidFill>
              </a:rPr>
              <a:t>“Cookie cutter” approaches, use of the color purple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My skills:  </a:t>
            </a:r>
            <a:r>
              <a:rPr lang="en-US" sz="1600" dirty="0">
                <a:solidFill>
                  <a:srgbClr val="0070C0"/>
                </a:solidFill>
              </a:rPr>
              <a:t>&lt;long list of items&gt;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My professional goals and aspirations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rgbClr val="0070C0"/>
                </a:solidFill>
              </a:rPr>
              <a:t>Internal</a:t>
            </a:r>
          </a:p>
          <a:p>
            <a:pPr lvl="2"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rgbClr val="0070C0"/>
                </a:solidFill>
              </a:rPr>
              <a:t>Mature my video creation skills, become leader in the field</a:t>
            </a:r>
          </a:p>
          <a:p>
            <a:pPr lvl="2"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rgbClr val="0070C0"/>
                </a:solidFill>
              </a:rPr>
              <a:t>Manage design of all print materials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rgbClr val="0070C0"/>
                </a:solidFill>
              </a:rPr>
              <a:t>External</a:t>
            </a:r>
          </a:p>
          <a:p>
            <a:pPr lvl="2"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rgbClr val="0070C0"/>
                </a:solidFill>
              </a:rPr>
              <a:t>Obtain peer recognition for my artistic business outreach</a:t>
            </a:r>
          </a:p>
          <a:p>
            <a:pPr lvl="2"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rgbClr val="0070C0"/>
                </a:solidFill>
              </a:rPr>
              <a:t>Win juried shows of my large stone carvings (&gt; 20 kg)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What I do</a:t>
            </a:r>
          </a:p>
          <a:p>
            <a:pPr marL="742950" lvl="1" indent="-2857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Never give up, always exceed expectations</a:t>
            </a:r>
          </a:p>
          <a:p>
            <a:pPr marL="742950" lvl="1" indent="-2857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Work products are universally admired</a:t>
            </a: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What I could do (development opportunities)</a:t>
            </a:r>
          </a:p>
          <a:p>
            <a:pPr marL="742950" lvl="1" indent="-2857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Influence the communication goals to which I now respond</a:t>
            </a:r>
          </a:p>
          <a:p>
            <a:pPr marL="742950" lvl="1" indent="-2857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</a:rPr>
              <a:t>Have more latitude in how I create solutions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Action plan (specific steps/tasks to achieve goals)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rgbClr val="0070C0"/>
                </a:solidFill>
              </a:rPr>
              <a:t>Short term (next 3 months)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rgbClr val="0070C0"/>
                </a:solidFill>
              </a:rPr>
              <a:t>	</a:t>
            </a:r>
            <a:r>
              <a:rPr lang="en-US" sz="1600" dirty="0">
                <a:solidFill>
                  <a:srgbClr val="0070C0"/>
                </a:solidFill>
              </a:rPr>
              <a:t>Practice creating video product solutions, at least 2 designs per project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rgbClr val="0070C0"/>
                </a:solidFill>
              </a:rPr>
              <a:t>	Attend and observe bi-weekly business outreach discussions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rgbClr val="0070C0"/>
                </a:solidFill>
              </a:rPr>
              <a:t>Long term (within 1 year)</a:t>
            </a:r>
            <a:r>
              <a:rPr lang="en-US" sz="1600" dirty="0">
                <a:solidFill>
                  <a:srgbClr val="0070C0"/>
                </a:solidFill>
              </a:rPr>
              <a:t>: </a:t>
            </a:r>
          </a:p>
          <a:p>
            <a:pPr lvl="1">
              <a:lnSpc>
                <a:spcPct val="95000"/>
              </a:lnSpc>
              <a:buClr>
                <a:schemeClr val="accent1"/>
              </a:buClr>
            </a:pPr>
            <a:r>
              <a:rPr lang="en-US" sz="1600" dirty="0">
                <a:solidFill>
                  <a:srgbClr val="0070C0"/>
                </a:solidFill>
              </a:rPr>
              <a:t>	Learn the business’ needs and contribute to business outreach discussions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Name – Arial 28 </a:t>
            </a:r>
            <a:r>
              <a:rPr lang="en-US" altLang="en-US" sz="2800" b="1" dirty="0" err="1"/>
              <a:t>pt</a:t>
            </a:r>
            <a:r>
              <a:rPr lang="en-US" altLang="en-US" sz="2800" b="1" dirty="0">
                <a:solidFill>
                  <a:srgbClr val="000000"/>
                </a:solidFill>
              </a:rPr>
              <a:t> 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Everyone in an organization should have an IDP, including satisfactory and high-performing employees.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 is crucial that an employee’s manager help create the IDP; this ensures both business alignment and </a:t>
            </a: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management support.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An IDP can change from year to year.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An IDP is forward-looking, it is not a backwards-looking performance review.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An IDP should focus on a few developmental activities. They should be challenging, but not  but not  impossible to complete.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Some companies use “personal development plan“ and not “individual development plan.”</a:t>
            </a:r>
            <a:endParaRPr lang="en-US" sz="1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main difference between the IDP and a “gap analysis” (see the 6in6 presentation) is that an IDP is more short term and is created with a manager.</a:t>
            </a:r>
            <a:endParaRPr lang="en-US" sz="1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Action plans in an IDP should always be achievable.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 action plan may include: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Apprentice work in a new area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Rotational assignments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Shadow assignments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Leadership interviews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In-class or on-line training or self study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464126"/>
            <a:ext cx="4114800" cy="11541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i="1" dirty="0"/>
              <a:t>The Individual Development Plan (IDP) Process </a:t>
            </a:r>
            <a:r>
              <a:rPr lang="en-US" sz="1200" dirty="0"/>
              <a:t>https://www.nrc.gov/docs/ML0904/ML090490452.pdf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i="1" dirty="0"/>
              <a:t>Individual Development Plan (With Template and Example) </a:t>
            </a:r>
            <a:r>
              <a:rPr lang="en-US" sz="1200" dirty="0"/>
              <a:t>https://www.indeed.com/hire/c/info/individual-development-plan-examples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680</Words>
  <Application>Microsoft Office PowerPoint</Application>
  <PresentationFormat>On-screen Show (4:3)</PresentationFormat>
  <Paragraphs>84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2023-11-10T20:44:11Z</dcterms:modified>
</cp:coreProperties>
</file>