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1270" r:id="rId2"/>
    <p:sldId id="268" r:id="rId3"/>
    <p:sldId id="126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DDE1"/>
    <a:srgbClr val="E6E6E6"/>
    <a:srgbClr val="FFFFFF"/>
    <a:srgbClr val="438C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7" autoAdjust="0"/>
    <p:restoredTop sz="94660"/>
  </p:normalViewPr>
  <p:slideViewPr>
    <p:cSldViewPr snapToGrid="0">
      <p:cViewPr varScale="1">
        <p:scale>
          <a:sx n="85" d="100"/>
          <a:sy n="85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F852D7-F6C8-410B-A99B-AF8371F4877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BF0B32-EF87-4CE7-8BB0-AA8333FF7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340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5AB3837C-C681-D800-B198-E379C07FE8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ACC92669-A04B-4D61-954C-D62FDC95C0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54680E3B-7C7D-4D70-89E4-7681C4B2AA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A83F4E-8DE7-4A6B-A17B-8447FBA049A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92644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DF777BEE-AA98-9473-F4EB-1E75CBF4B4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F981CF97-57A2-919F-314D-BBD5A24F8C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839061E7-AC02-B02E-F0B0-35A74A394E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65D909-8F2A-487C-B4DE-909447D25D54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70385B5-46C4-C0DF-EFF5-87E1E748AC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DE1D596B-CE6E-986A-F69B-3CD97A4BE5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5FFFA6E8-5247-7412-0970-7A2690F29B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BAB7495-1484-46A7-8EC5-C4A641FAB8EF}" type="slidenum">
              <a:rPr lang="en-US" altLang="en-US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38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21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904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58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579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62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036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107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327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98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854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88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IDEF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BB96A89E-9A6C-EDC7-B7CD-E233422CFAB1}"/>
              </a:ext>
            </a:extLst>
          </p:cNvPr>
          <p:cNvSpPr/>
          <p:nvPr/>
        </p:nvSpPr>
        <p:spPr>
          <a:xfrm>
            <a:off x="4225925" y="1657417"/>
            <a:ext cx="4752976" cy="926805"/>
          </a:xfrm>
          <a:prstGeom prst="triangle">
            <a:avLst>
              <a:gd name="adj" fmla="val 3398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075" name="Rectangle 150">
            <a:extLst>
              <a:ext uri="{FF2B5EF4-FFF2-40B4-BE49-F238E27FC236}">
                <a16:creationId xmlns:a16="http://schemas.microsoft.com/office/drawing/2014/main" id="{82A0C86E-8B4F-948F-814E-046F1F883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44100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b="1" dirty="0"/>
              <a:t>Integration Definition (</a:t>
            </a:r>
            <a:r>
              <a:rPr lang="en-US" sz="2800" b="1" dirty="0" err="1"/>
              <a:t>IDEF</a:t>
            </a:r>
            <a:r>
              <a:rPr lang="en-US" sz="2800" b="1" dirty="0"/>
              <a:t>)</a:t>
            </a:r>
            <a:endParaRPr lang="en-US" altLang="en-US" sz="2800" b="1" dirty="0"/>
          </a:p>
        </p:txBody>
      </p:sp>
      <p:sp>
        <p:nvSpPr>
          <p:cNvPr id="3076" name="Text Box 161">
            <a:extLst>
              <a:ext uri="{FF2B5EF4-FFF2-40B4-BE49-F238E27FC236}">
                <a16:creationId xmlns:a16="http://schemas.microsoft.com/office/drawing/2014/main" id="{D6A297CC-1EBF-49B8-DBD2-BDBBC1720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762" y="74613"/>
            <a:ext cx="239207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1" dirty="0"/>
              <a:t>Problem</a:t>
            </a:r>
          </a:p>
          <a:p>
            <a:pPr eaLnBrk="1" hangingPunct="1"/>
            <a:r>
              <a:rPr lang="en-US" altLang="en-US" sz="1600" dirty="0"/>
              <a:t>How to graphically model a process?</a:t>
            </a:r>
          </a:p>
        </p:txBody>
      </p:sp>
      <p:sp>
        <p:nvSpPr>
          <p:cNvPr id="3077" name="Line 165">
            <a:extLst>
              <a:ext uri="{FF2B5EF4-FFF2-40B4-BE49-F238E27FC236}">
                <a16:creationId xmlns:a16="http://schemas.microsoft.com/office/drawing/2014/main" id="{D0BDFCFA-8F59-3186-7ACE-B27130904795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166">
            <a:extLst>
              <a:ext uri="{FF2B5EF4-FFF2-40B4-BE49-F238E27FC236}">
                <a16:creationId xmlns:a16="http://schemas.microsoft.com/office/drawing/2014/main" id="{582D008A-D2EA-304F-87A8-893388D7FC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9525" y="20638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 Box 152">
            <a:extLst>
              <a:ext uri="{FF2B5EF4-FFF2-40B4-BE49-F238E27FC236}">
                <a16:creationId xmlns:a16="http://schemas.microsoft.com/office/drawing/2014/main" id="{8AB95115-47B5-8A07-55F3-014484F84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5924" y="2601211"/>
            <a:ext cx="4752975" cy="344709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8600" indent="-228600"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sz="1600" dirty="0">
                <a:latin typeface="Arial" charset="0"/>
              </a:rPr>
              <a:t>Select a process</a:t>
            </a:r>
          </a:p>
          <a:p>
            <a:pPr marL="228600" indent="-228600"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sz="1600" dirty="0">
                <a:latin typeface="Arial" charset="0"/>
              </a:rPr>
              <a:t>Select a modeling language, one of: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 err="1"/>
              <a:t>IDEF0</a:t>
            </a:r>
            <a:r>
              <a:rPr lang="en-US" sz="1400" dirty="0"/>
              <a:t> 	Function modelling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 err="1"/>
              <a:t>IDEF1</a:t>
            </a:r>
            <a:r>
              <a:rPr lang="en-US" sz="1400" dirty="0"/>
              <a:t> 	Information modelling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 dirty="0" err="1"/>
              <a:t>IDEF1X</a:t>
            </a:r>
            <a:r>
              <a:rPr lang="en-US" sz="1400" dirty="0"/>
              <a:t> 	Data modelling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 err="1"/>
              <a:t>IDEF2</a:t>
            </a:r>
            <a:r>
              <a:rPr lang="en-US" sz="1400" dirty="0"/>
              <a:t> 	Simulation model design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 err="1"/>
              <a:t>IDEF3</a:t>
            </a:r>
            <a:r>
              <a:rPr lang="en-US" sz="1400" dirty="0"/>
              <a:t> 	Process description capture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 err="1"/>
              <a:t>IDEF4</a:t>
            </a:r>
            <a:r>
              <a:rPr lang="en-US" sz="1400" dirty="0"/>
              <a:t> 	Object-oriented design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 err="1"/>
              <a:t>IDEF5</a:t>
            </a:r>
            <a:r>
              <a:rPr lang="en-US" sz="1400" dirty="0"/>
              <a:t> 	Ontology description capture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 err="1"/>
              <a:t>IDEF6</a:t>
            </a:r>
            <a:r>
              <a:rPr lang="en-US" sz="1400" dirty="0"/>
              <a:t> 	Design rationale capture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 err="1"/>
              <a:t>IDEF8</a:t>
            </a:r>
            <a:r>
              <a:rPr lang="en-US" sz="1400" dirty="0"/>
              <a:t> 	User interface modelling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 err="1"/>
              <a:t>IDEF9</a:t>
            </a:r>
            <a:r>
              <a:rPr lang="en-US" sz="1400" dirty="0"/>
              <a:t> 	Business constraint discovery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 err="1"/>
              <a:t>IDEF14</a:t>
            </a:r>
            <a:r>
              <a:rPr lang="en-US" sz="1400" dirty="0"/>
              <a:t> 	Network design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 charset="0"/>
              </a:rPr>
              <a:t>Obtain a hierarchical collection of diagrams.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 charset="0"/>
              </a:rPr>
              <a:t>Use the diagrams for analysis or simulation.</a:t>
            </a:r>
          </a:p>
        </p:txBody>
      </p:sp>
      <p:sp>
        <p:nvSpPr>
          <p:cNvPr id="3080" name="Rectangle 32">
            <a:extLst>
              <a:ext uri="{FF2B5EF4-FFF2-40B4-BE49-F238E27FC236}">
                <a16:creationId xmlns:a16="http://schemas.microsoft.com/office/drawing/2014/main" id="{67B1F53B-8B49-780D-35B8-8FD513044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863" y="1379537"/>
            <a:ext cx="2133600" cy="709385"/>
          </a:xfrm>
          <a:prstGeom prst="rect">
            <a:avLst/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2927" tIns="46462" rIns="92927" bIns="4646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 err="1"/>
              <a:t>IDEF</a:t>
            </a:r>
            <a:r>
              <a:rPr lang="en-US" altLang="en-US" sz="2000" b="1" dirty="0"/>
              <a:t>      Process</a:t>
            </a:r>
          </a:p>
        </p:txBody>
      </p:sp>
      <p:cxnSp>
        <p:nvCxnSpPr>
          <p:cNvPr id="3081" name="Straight Arrow Connector 47">
            <a:extLst>
              <a:ext uri="{FF2B5EF4-FFF2-40B4-BE49-F238E27FC236}">
                <a16:creationId xmlns:a16="http://schemas.microsoft.com/office/drawing/2014/main" id="{D53887EE-68C1-89AA-2506-5DEC0C964C5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256463" y="1927078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2" name="TextBox 44">
            <a:extLst>
              <a:ext uri="{FF2B5EF4-FFF2-40B4-BE49-F238E27FC236}">
                <a16:creationId xmlns:a16="http://schemas.microsoft.com/office/drawing/2014/main" id="{2B0B992E-ECCB-DEC4-AA2C-C61E5FC11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0776" y="1409976"/>
            <a:ext cx="13096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1400" dirty="0">
                <a:solidFill>
                  <a:srgbClr val="0070C0"/>
                </a:solidFill>
              </a:rPr>
              <a:t>Existing process</a:t>
            </a:r>
          </a:p>
        </p:txBody>
      </p:sp>
      <p:cxnSp>
        <p:nvCxnSpPr>
          <p:cNvPr id="3083" name="Straight Arrow Connector 47">
            <a:extLst>
              <a:ext uri="{FF2B5EF4-FFF2-40B4-BE49-F238E27FC236}">
                <a16:creationId xmlns:a16="http://schemas.microsoft.com/office/drawing/2014/main" id="{0780B184-9D72-C0C1-0F07-0A996E63F8C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50711" y="1939778"/>
            <a:ext cx="1169987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4" name="TextBox 44">
            <a:extLst>
              <a:ext uri="{FF2B5EF4-FFF2-40B4-BE49-F238E27FC236}">
                <a16:creationId xmlns:a16="http://schemas.microsoft.com/office/drawing/2014/main" id="{7EDD3D3B-43CB-35EA-687B-7AF37F300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1804" y="1185459"/>
            <a:ext cx="13716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1400" dirty="0">
                <a:solidFill>
                  <a:srgbClr val="0070C0"/>
                </a:solidFill>
              </a:rPr>
              <a:t>Graphical representation of the process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ABC3F5F-0259-8E72-AA0A-D6BC91577026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2022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CB98E-6E33-8E3F-F6B2-C36C435522CF}"/>
              </a:ext>
            </a:extLst>
          </p:cNvPr>
          <p:cNvSpPr txBox="1"/>
          <p:nvPr/>
        </p:nvSpPr>
        <p:spPr>
          <a:xfrm>
            <a:off x="127000" y="1370012"/>
            <a:ext cx="3657600" cy="353943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defRPr sz="1400" b="1"/>
            </a:lvl1pPr>
          </a:lstStyle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Definition (</a:t>
            </a:r>
            <a:r>
              <a:rPr lang="en-US" sz="16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IDEF</a:t>
            </a:r>
            <a:r>
              <a:rPr lang="en-US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refers to a family of 16 modeling languages used in systems and software engineering; only some  of them exist.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 err="1">
                <a:latin typeface="Arial" panose="020B0604020202020204" pitchFamily="34" charset="0"/>
                <a:cs typeface="Arial" panose="020B0604020202020204" pitchFamily="34" charset="0"/>
                <a:hlinkClick r:id="rId3" tooltip="IDEF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IDEF0</a:t>
            </a: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 (for function modeling) is the most commonly used </a:t>
            </a:r>
            <a:r>
              <a:rPr lang="en-US" sz="1600" b="0" dirty="0" err="1">
                <a:latin typeface="Arial" panose="020B0604020202020204" pitchFamily="34" charset="0"/>
                <a:cs typeface="Arial" panose="020B0604020202020204" pitchFamily="34" charset="0"/>
              </a:rPr>
              <a:t>IDEF</a:t>
            </a: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, it models the actions, activities, and decisions of a system.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sz="1600" b="0" dirty="0" err="1">
                <a:latin typeface="Arial" panose="020B0604020202020204" pitchFamily="34" charset="0"/>
                <a:cs typeface="Arial" panose="020B0604020202020204" pitchFamily="34" charset="0"/>
              </a:rPr>
              <a:t>IDEF</a:t>
            </a: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 diagrams each function (e.g., activity) is shown as a box. Box locations have specific roles: top (controls), left (inputs), right (outputs), and bottom (resources).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6090649-AFE7-77B8-714D-1C087C99DD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000" y="4916296"/>
            <a:ext cx="3719512" cy="1825102"/>
          </a:xfrm>
          <a:prstGeom prst="rect">
            <a:avLst/>
          </a:prstGeom>
        </p:spPr>
      </p:pic>
      <p:sp>
        <p:nvSpPr>
          <p:cNvPr id="6" name="Text Box 44">
            <a:extLst>
              <a:ext uri="{FF2B5EF4-FFF2-40B4-BE49-F238E27FC236}">
                <a16:creationId xmlns:a16="http://schemas.microsoft.com/office/drawing/2014/main" id="{A41E0ED4-AFB8-3FCB-767E-469A1CE269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292" y="28575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1AFD1A-05F1-63DC-35CD-B79484061642}"/>
              </a:ext>
            </a:extLst>
          </p:cNvPr>
          <p:cNvSpPr txBox="1"/>
          <p:nvPr/>
        </p:nvSpPr>
        <p:spPr>
          <a:xfrm>
            <a:off x="7472765" y="357693"/>
            <a:ext cx="1387053" cy="523220"/>
          </a:xfrm>
          <a:prstGeom prst="rect">
            <a:avLst/>
          </a:prstGeom>
          <a:solidFill>
            <a:srgbClr val="BADDE1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Some training required</a:t>
            </a:r>
          </a:p>
        </p:txBody>
      </p:sp>
    </p:spTree>
    <p:extLst>
      <p:ext uri="{BB962C8B-B14F-4D97-AF65-F5344CB8AC3E}">
        <p14:creationId xmlns:p14="http://schemas.microsoft.com/office/powerpoint/2010/main" val="2557227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Line 6">
            <a:extLst>
              <a:ext uri="{FF2B5EF4-FFF2-40B4-BE49-F238E27FC236}">
                <a16:creationId xmlns:a16="http://schemas.microsoft.com/office/drawing/2014/main" id="{0DAB936D-49F7-1A30-F459-B4030A6CB57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508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Rectangle 150">
            <a:extLst>
              <a:ext uri="{FF2B5EF4-FFF2-40B4-BE49-F238E27FC236}">
                <a16:creationId xmlns:a16="http://schemas.microsoft.com/office/drawing/2014/main" id="{A7E82435-976E-4CA7-5C16-D698A53B0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8982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 err="1"/>
              <a:t>IDEF</a:t>
            </a:r>
            <a:r>
              <a:rPr lang="en-US" altLang="en-US" sz="2800" b="1" dirty="0"/>
              <a:t> – Example – Manufacturing Company Process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4CE0898-6F33-1E18-5AB3-6EEEA5B2C7BE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2022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31D4E71-3EFB-8447-C483-7674DADE79CA}"/>
              </a:ext>
            </a:extLst>
          </p:cNvPr>
          <p:cNvSpPr txBox="1"/>
          <p:nvPr/>
        </p:nvSpPr>
        <p:spPr>
          <a:xfrm>
            <a:off x="229674" y="753515"/>
            <a:ext cx="165868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1600" b="1" dirty="0">
                <a:latin typeface="Arial" charset="0"/>
              </a:rPr>
              <a:t>Hierarchical decomposition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ED7B22F-D40C-C4EA-DB00-DBF3B37103C5}"/>
              </a:ext>
            </a:extLst>
          </p:cNvPr>
          <p:cNvSpPr txBox="1"/>
          <p:nvPr/>
        </p:nvSpPr>
        <p:spPr>
          <a:xfrm>
            <a:off x="276450" y="5434409"/>
            <a:ext cx="2607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Lower level processes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D91DE1C-F538-1863-8AD4-A4A6E1FE92AC}"/>
              </a:ext>
            </a:extLst>
          </p:cNvPr>
          <p:cNvSpPr txBox="1"/>
          <p:nvPr/>
        </p:nvSpPr>
        <p:spPr>
          <a:xfrm>
            <a:off x="3274832" y="753515"/>
            <a:ext cx="574411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1600" b="1" dirty="0">
                <a:latin typeface="Arial" charset="0"/>
              </a:rPr>
              <a:t>Notational </a:t>
            </a:r>
            <a:r>
              <a:rPr lang="en-US" sz="1600" b="1" dirty="0" err="1">
                <a:latin typeface="Arial" charset="0"/>
              </a:rPr>
              <a:t>IDEF0</a:t>
            </a:r>
            <a:r>
              <a:rPr lang="en-US" sz="1600" b="1" dirty="0">
                <a:latin typeface="Arial" charset="0"/>
              </a:rPr>
              <a:t> (many details missing)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E0D050-5419-092E-C408-DFD3E4A18FC4}"/>
              </a:ext>
            </a:extLst>
          </p:cNvPr>
          <p:cNvCxnSpPr/>
          <p:nvPr/>
        </p:nvCxnSpPr>
        <p:spPr>
          <a:xfrm>
            <a:off x="3079203" y="774867"/>
            <a:ext cx="0" cy="5763390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0DD9F9EC-A818-2B5E-6315-356454EF8F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59" y="1308601"/>
            <a:ext cx="2743200" cy="407435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268B31F-9B92-FC5A-83E8-4AC1AEA3A0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6785" y="1092069"/>
            <a:ext cx="5852160" cy="540843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6">
            <a:extLst>
              <a:ext uri="{FF2B5EF4-FFF2-40B4-BE49-F238E27FC236}">
                <a16:creationId xmlns:a16="http://schemas.microsoft.com/office/drawing/2014/main" id="{B9400EB0-370C-B19E-2930-A4F9EC229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"/>
            <a:ext cx="7200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 err="1"/>
              <a:t>IDEF</a:t>
            </a:r>
            <a:r>
              <a:rPr lang="en-US" altLang="en-US" sz="2800" b="1" dirty="0"/>
              <a:t>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7171" name="TextBox 3">
            <a:extLst>
              <a:ext uri="{FF2B5EF4-FFF2-40B4-BE49-F238E27FC236}">
                <a16:creationId xmlns:a16="http://schemas.microsoft.com/office/drawing/2014/main" id="{6C4A215A-523E-BDEF-E65D-A44CC89F7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1</a:t>
            </a:r>
          </a:p>
        </p:txBody>
      </p:sp>
      <p:sp>
        <p:nvSpPr>
          <p:cNvPr id="7172" name="TextBox 26">
            <a:extLst>
              <a:ext uri="{FF2B5EF4-FFF2-40B4-BE49-F238E27FC236}">
                <a16:creationId xmlns:a16="http://schemas.microsoft.com/office/drawing/2014/main" id="{E51E1888-7BCB-3945-0FA6-3CBDDB358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2</a:t>
            </a:r>
          </a:p>
        </p:txBody>
      </p:sp>
      <p:cxnSp>
        <p:nvCxnSpPr>
          <p:cNvPr id="7173" name="Straight Connector 5">
            <a:extLst>
              <a:ext uri="{FF2B5EF4-FFF2-40B4-BE49-F238E27FC236}">
                <a16:creationId xmlns:a16="http://schemas.microsoft.com/office/drawing/2014/main" id="{5449BDF5-2E5F-E43A-673A-80152D5185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131B619-88F2-A3AC-62B5-467CD07B141D}"/>
              </a:ext>
            </a:extLst>
          </p:cNvPr>
          <p:cNvSpPr txBox="1"/>
          <p:nvPr/>
        </p:nvSpPr>
        <p:spPr>
          <a:xfrm>
            <a:off x="514350" y="1168400"/>
            <a:ext cx="4114800" cy="46166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IDEF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was developed by the United States Air Force in the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1970s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“Pure” </a:t>
            </a:r>
            <a:r>
              <a:rPr lang="en-US" sz="14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IDEF0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isn't used much today, but there are many popular derivatives and variants.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“Ordinary” business process flow charts often miss the vertical inputs: business policies and rules, management constraints, equipment, facilities, and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supporting groups (e.g., HR, IT)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400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US" sz="1400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IDEF0</a:t>
            </a:r>
            <a:r>
              <a:rPr lang="en-US" sz="1400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model, at every level of detail, ignores details within a process and focuses on the process interfaces.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IDEF0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has been proven effective via years of government and private industry use.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IDEF0</a:t>
            </a: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diagrams have many components: Arrow, Box, Context, Decomposition, Fork, Function, Join, and Node.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There are many computer packages that can create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IDEF0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diagrams.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Integration Definition for Information Modeling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IDEF1x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), supplements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IDEF0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for data-intensive systems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005AA22-5A3A-9B13-815E-890318F774CB}"/>
              </a:ext>
            </a:extLst>
          </p:cNvPr>
          <p:cNvSpPr txBox="1"/>
          <p:nvPr/>
        </p:nvSpPr>
        <p:spPr>
          <a:xfrm>
            <a:off x="4762500" y="1168400"/>
            <a:ext cx="4114800" cy="2246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Left figure: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>
                <a:latin typeface="Arial" charset="0"/>
              </a:rPr>
              <a:t>This shows what a hierarchical decomposition looks like.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>
                <a:latin typeface="Arial" charset="0"/>
              </a:rPr>
              <a:t>All processes do not need to be expanded to the same level of detail.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Right figure</a:t>
            </a:r>
          </a:p>
          <a:p>
            <a:pPr marL="800100" lvl="1" indent="-342900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Only a few of the many links for a </a:t>
            </a:r>
            <a:r>
              <a:rPr lang="en-US" altLang="en-US" sz="1400" dirty="0">
                <a:latin typeface="Arial" charset="0"/>
              </a:rPr>
              <a:t>Manufacturing Company are shown. For many companies, there may be a dozen links for the boxes shown.</a:t>
            </a:r>
            <a:endParaRPr lang="en-US" sz="1400" dirty="0">
              <a:latin typeface="Arial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A643CE-165D-E524-0887-E9E393878449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2022 Dan Zwillinger. All rights reserved.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4220</TotalTime>
  <Words>463</Words>
  <Application>Microsoft Office PowerPoint</Application>
  <PresentationFormat>On-screen Show (4:3)</PresentationFormat>
  <Paragraphs>52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zwillinger</dc:creator>
  <cp:lastModifiedBy>dan zwillinger</cp:lastModifiedBy>
  <cp:revision>28</cp:revision>
  <dcterms:created xsi:type="dcterms:W3CDTF">2022-08-07T10:33:11Z</dcterms:created>
  <dcterms:modified xsi:type="dcterms:W3CDTF">2024-11-01T14:06:36Z</dcterms:modified>
</cp:coreProperties>
</file>