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0" r:id="rId2"/>
    <p:sldId id="1275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CC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428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55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02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Hidden Factory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540396" y="207084"/>
            <a:ext cx="25862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identify waste due to unnecessary work?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10503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79975" y="2857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4167855" y="1953405"/>
            <a:ext cx="4206240" cy="707886"/>
          </a:xfrm>
          <a:prstGeom prst="triangle">
            <a:avLst>
              <a:gd name="adj" fmla="val 5318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9135" y="2669250"/>
            <a:ext cx="420624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92100" indent="-2921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dirty="0">
                <a:solidFill>
                  <a:prstClr val="black"/>
                </a:solidFill>
              </a:rPr>
              <a:t>Assemble team</a:t>
            </a:r>
          </a:p>
          <a:p>
            <a:pPr marL="292100" indent="-2921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dirty="0">
                <a:solidFill>
                  <a:prstClr val="black"/>
                </a:solidFill>
              </a:rPr>
              <a:t>Scope the mapping effort</a:t>
            </a:r>
          </a:p>
          <a:p>
            <a:pPr marL="292100" indent="-2921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dirty="0">
                <a:solidFill>
                  <a:prstClr val="black"/>
                </a:solidFill>
              </a:rPr>
              <a:t>Choose an appropriate visualization tool, such as</a:t>
            </a:r>
          </a:p>
          <a:p>
            <a:pPr marL="749300" lvl="1" indent="-2921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Spaghetti diagram</a:t>
            </a:r>
          </a:p>
          <a:p>
            <a:pPr marL="749300" lvl="1" indent="-2921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Time value map</a:t>
            </a:r>
          </a:p>
          <a:p>
            <a:pPr marL="749300" lvl="1" indent="-2921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Process map</a:t>
            </a:r>
          </a:p>
          <a:p>
            <a:pPr marL="749300" lvl="1" indent="-2921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Swim lane diagram</a:t>
            </a:r>
          </a:p>
          <a:p>
            <a:pPr marL="749300" lvl="1" indent="-2921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Turtle diagram</a:t>
            </a:r>
          </a:p>
          <a:p>
            <a:pPr marL="749300" lvl="1" indent="-2921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…</a:t>
            </a:r>
          </a:p>
          <a:p>
            <a:pPr marL="292100" indent="-2921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dirty="0">
                <a:solidFill>
                  <a:prstClr val="black"/>
                </a:solidFill>
              </a:rPr>
              <a:t>Map the process</a:t>
            </a:r>
          </a:p>
          <a:p>
            <a:pPr marL="292100" indent="-2921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dirty="0">
                <a:solidFill>
                  <a:prstClr val="black"/>
                </a:solidFill>
              </a:rPr>
              <a:t>Identify waste (and then remove it)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95" y="1204998"/>
            <a:ext cx="3566160" cy="22485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7663" indent="-285750" defTabSz="903288" eaLnBrk="1" hangingPunct="1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A </a:t>
            </a:r>
            <a:r>
              <a:rPr lang="en-US" sz="1600" b="1" dirty="0">
                <a:solidFill>
                  <a:srgbClr val="0070C0"/>
                </a:solidFill>
                <a:latin typeface="+mn-lt"/>
              </a:rPr>
              <a:t>Hidden Factory</a:t>
            </a:r>
            <a:r>
              <a:rPr lang="en-US" sz="1600" dirty="0">
                <a:solidFill>
                  <a:srgbClr val="0070C0"/>
                </a:solidFill>
                <a:latin typeface="+mn-lt"/>
              </a:rPr>
              <a:t> </a:t>
            </a:r>
            <a:r>
              <a:rPr lang="en-US" sz="1600" dirty="0">
                <a:latin typeface="+mn-lt"/>
              </a:rPr>
              <a:t>is created when a defect flows downstream.</a:t>
            </a:r>
          </a:p>
          <a:p>
            <a:pPr marL="347663" indent="-285750" defTabSz="903288" eaLnBrk="1" hangingPunct="1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The hidden factory represents process activities causing loss of: Availability, Efficiency, Schedule, Quality, or Performance.</a:t>
            </a:r>
          </a:p>
          <a:p>
            <a:pPr marL="347663" indent="-285750" defTabSz="903288" eaLnBrk="1" hangingPunct="1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Visualization tools can help identify wastes caused by the “hidden factory.”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408923" y="1543377"/>
            <a:ext cx="1789434" cy="707886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/>
              <a:t>Hidden Factory</a:t>
            </a:r>
            <a:endParaRPr lang="en-US" sz="2000" b="1" dirty="0">
              <a:latin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223908" y="1484795"/>
            <a:ext cx="1226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Identification of wastes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4072735" y="1508750"/>
            <a:ext cx="1047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0070C0"/>
                </a:solidFill>
              </a:rPr>
              <a:t>Existing process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77E2C21-0296-46CB-9957-5CE855D3C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5" y="3764279"/>
            <a:ext cx="3291840" cy="3017521"/>
          </a:xfrm>
          <a:prstGeom prst="rect">
            <a:avLst/>
          </a:prstGeom>
        </p:spPr>
      </p:pic>
      <p:cxnSp>
        <p:nvCxnSpPr>
          <p:cNvPr id="3" name="Straight Arrow Connector 47">
            <a:extLst>
              <a:ext uri="{FF2B5EF4-FFF2-40B4-BE49-F238E27FC236}">
                <a16:creationId xmlns:a16="http://schemas.microsoft.com/office/drawing/2014/main" id="{7C746029-B4B5-BDC1-24CD-B22E7A34ED8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87265" y="2008015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Straight Arrow Connector 47">
            <a:extLst>
              <a:ext uri="{FF2B5EF4-FFF2-40B4-BE49-F238E27FC236}">
                <a16:creationId xmlns:a16="http://schemas.microsoft.com/office/drawing/2014/main" id="{441FFA67-00B4-CCCA-FD70-D5B1BC88556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64760" y="2020715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68465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595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Hidden Factory – Example Mapping Techniques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D4905A-B59F-433E-9CBA-7E142C2CCDD7}"/>
              </a:ext>
            </a:extLst>
          </p:cNvPr>
          <p:cNvSpPr txBox="1"/>
          <p:nvPr/>
        </p:nvSpPr>
        <p:spPr>
          <a:xfrm>
            <a:off x="25833" y="2699305"/>
            <a:ext cx="4315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Time value map</a:t>
            </a:r>
          </a:p>
          <a:p>
            <a:pPr algn="ctr"/>
            <a:r>
              <a:rPr lang="en-US" sz="1400" b="1" dirty="0"/>
              <a:t>Shows non-value added activities with durations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3CDADA7-0FFA-4C3B-8F66-ED91AE62B2E7}"/>
              </a:ext>
            </a:extLst>
          </p:cNvPr>
          <p:cNvSpPr txBox="1"/>
          <p:nvPr/>
        </p:nvSpPr>
        <p:spPr>
          <a:xfrm>
            <a:off x="4544567" y="6051945"/>
            <a:ext cx="4414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Swimlane diagram</a:t>
            </a:r>
          </a:p>
          <a:p>
            <a:pPr algn="ctr"/>
            <a:r>
              <a:rPr lang="en-US" sz="1400" b="1" dirty="0"/>
              <a:t>Shows who does what, when, and with what input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6DBDEB7-DBE5-4074-9672-627B5D2BAEC9}"/>
              </a:ext>
            </a:extLst>
          </p:cNvPr>
          <p:cNvCxnSpPr/>
          <p:nvPr/>
        </p:nvCxnSpPr>
        <p:spPr>
          <a:xfrm>
            <a:off x="4456785" y="717474"/>
            <a:ext cx="0" cy="60669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89BAD39-5B2E-4B02-8C89-E0D78E29EA6E}"/>
              </a:ext>
            </a:extLst>
          </p:cNvPr>
          <p:cNvCxnSpPr>
            <a:cxnSpLocks/>
          </p:cNvCxnSpPr>
          <p:nvPr/>
        </p:nvCxnSpPr>
        <p:spPr>
          <a:xfrm>
            <a:off x="0" y="3356222"/>
            <a:ext cx="445678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7DC3689-1635-4E70-BB2A-49364A091D42}"/>
              </a:ext>
            </a:extLst>
          </p:cNvPr>
          <p:cNvCxnSpPr>
            <a:cxnSpLocks/>
          </p:cNvCxnSpPr>
          <p:nvPr/>
        </p:nvCxnSpPr>
        <p:spPr>
          <a:xfrm>
            <a:off x="4456785" y="3582620"/>
            <a:ext cx="468721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47FD8827-DEF7-44DE-A03D-D5E2037340B2}"/>
              </a:ext>
            </a:extLst>
          </p:cNvPr>
          <p:cNvSpPr txBox="1"/>
          <p:nvPr/>
        </p:nvSpPr>
        <p:spPr>
          <a:xfrm>
            <a:off x="-106191" y="5910691"/>
            <a:ext cx="46872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Spaghetti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diagram</a:t>
            </a:r>
          </a:p>
          <a:p>
            <a:pPr algn="ctr"/>
            <a:r>
              <a:rPr lang="en-US" sz="1400" b="1" dirty="0"/>
              <a:t>Shows unnecessary motion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E8CCED1-8D11-4520-AFF7-E31C6E1CF127}"/>
              </a:ext>
            </a:extLst>
          </p:cNvPr>
          <p:cNvSpPr txBox="1"/>
          <p:nvPr/>
        </p:nvSpPr>
        <p:spPr>
          <a:xfrm>
            <a:off x="-125795" y="6404051"/>
            <a:ext cx="462976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 dirty="0"/>
              <a:t>https://www.allaboutlean.com/wp-content/uploads/2015/06/Spaghetti-Diagram.png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350724-95E1-76B7-35DC-C35B38EE2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5017" y="3697835"/>
            <a:ext cx="3372846" cy="2286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9AF44D2-110F-99AE-B9EE-82F00B14F6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063" y="997056"/>
            <a:ext cx="4169976" cy="17022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34F23C7-FF1A-435E-3280-4C6C3986F5C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37" y="3607611"/>
            <a:ext cx="3085899" cy="23152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6BB8C6-8569-5569-FA17-EBF947FB94C3}"/>
              </a:ext>
            </a:extLst>
          </p:cNvPr>
          <p:cNvSpPr txBox="1"/>
          <p:nvPr/>
        </p:nvSpPr>
        <p:spPr>
          <a:xfrm>
            <a:off x="5910257" y="2755444"/>
            <a:ext cx="19117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Turtle diagram</a:t>
            </a:r>
          </a:p>
          <a:p>
            <a:pPr algn="ctr"/>
            <a:r>
              <a:rPr lang="en-US" sz="1400" b="1" dirty="0"/>
              <a:t>Shows key activities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8FDFB0-DE2F-62D8-FBE4-7850E98C086C}"/>
              </a:ext>
            </a:extLst>
          </p:cNvPr>
          <p:cNvSpPr txBox="1"/>
          <p:nvPr/>
        </p:nvSpPr>
        <p:spPr>
          <a:xfrm>
            <a:off x="5244757" y="3256530"/>
            <a:ext cx="324274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https://creazilla.com/nodes/3164991-turtle-clipart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C60E606-E4B2-215A-7E5B-81A0E97E7B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9727" y="791082"/>
            <a:ext cx="4123288" cy="184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400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Hidden Factory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6in6 on “7 Wastes” describes the 7 classic types of wastes. Actually identifying where those wastes appear is facilitated by thinking in terms of a “hidden factory”.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Visualization tools are useful as they often quickly summarize a complicated situation.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There are many standard visualization tools.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You can create your own type of visualization to show the actual process that is occurring.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On-screen Show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2022-06-18T03:10:02Z</dcterms:created>
  <dcterms:modified xsi:type="dcterms:W3CDTF">2024-11-01T13:59:14Z</dcterms:modified>
</cp:coreProperties>
</file>