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69" r:id="rId2"/>
    <p:sldId id="1271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CFFCC"/>
    <a:srgbClr val="CCECFF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5916" autoAdjust="0"/>
  </p:normalViewPr>
  <p:slideViewPr>
    <p:cSldViewPr>
      <p:cViewPr varScale="1">
        <p:scale>
          <a:sx n="85" d="100"/>
          <a:sy n="85" d="100"/>
        </p:scale>
        <p:origin x="504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902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084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/>
          <p:cNvSpPr/>
          <p:nvPr/>
        </p:nvSpPr>
        <p:spPr>
          <a:xfrm>
            <a:off x="3608045" y="1547155"/>
            <a:ext cx="5251068" cy="1260791"/>
          </a:xfrm>
          <a:prstGeom prst="triangle">
            <a:avLst>
              <a:gd name="adj" fmla="val 56667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5632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Force Field Analysis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5433076" y="132455"/>
            <a:ext cx="213359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implement a desired change?</a:t>
            </a:r>
            <a:endParaRPr lang="en-US" dirty="0"/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" name="Text Box 152"/>
          <p:cNvSpPr txBox="1">
            <a:spLocks noChangeArrowheads="1"/>
          </p:cNvSpPr>
          <p:nvPr/>
        </p:nvSpPr>
        <p:spPr bwMode="auto">
          <a:xfrm>
            <a:off x="3633148" y="2832230"/>
            <a:ext cx="5251068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dirty="0"/>
              <a:t>Clearly define the desired change.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Determine </a:t>
            </a:r>
            <a:r>
              <a:rPr lang="en-US" sz="1600" i="1" dirty="0"/>
              <a:t>favorable</a:t>
            </a:r>
            <a:r>
              <a:rPr lang="en-US" sz="1600" dirty="0"/>
              <a:t>     driving forces for the change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Determine </a:t>
            </a:r>
            <a:r>
              <a:rPr lang="en-US" sz="1600" i="1" dirty="0"/>
              <a:t>unfavorable</a:t>
            </a:r>
            <a:r>
              <a:rPr lang="en-US" sz="1600" dirty="0"/>
              <a:t> driving forces for the change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Score the driving forces according to the degree of influence (low numbers for less influence and high numbers for more influence).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In a graphic, vary the length of the arrow.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Total the scores.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If the difference between favorable and unfavorable driving forces is too small, create a strategy to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strengthen the favorable driving forces; and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weaken the unfavorable driving forces.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/>
              <a:t>Repeat steps 2-6.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5471176" y="1379677"/>
            <a:ext cx="2133600" cy="709385"/>
          </a:xfrm>
          <a:prstGeom prst="rect">
            <a:avLst/>
          </a:prstGeom>
          <a:solidFill>
            <a:srgbClr val="CCECFF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92927" tIns="46462" rIns="92927" bIns="46462">
            <a:spAutoFit/>
          </a:bodyPr>
          <a:lstStyle/>
          <a:p>
            <a:pPr algn="ctr" eaLnBrk="0" hangingPunct="0">
              <a:spcBef>
                <a:spcPct val="30000"/>
              </a:spcBef>
              <a:defRPr/>
            </a:pPr>
            <a:r>
              <a:rPr lang="en-US" sz="2000" b="1" dirty="0">
                <a:latin typeface="Arial" pitchFamily="34" charset="0"/>
              </a:rPr>
              <a:t>Force Field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2336" y="1195915"/>
            <a:ext cx="3564754" cy="1077218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600" b="0"/>
            </a:lvl1pPr>
          </a:lstStyle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Force field analysis </a:t>
            </a:r>
            <a:r>
              <a:rPr lang="en-US" dirty="0"/>
              <a:t>helps identify those forces that help accomplish a goal and those forces that hinder the attainment of that goal.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842231" y="28979"/>
            <a:ext cx="1055687" cy="851934"/>
            <a:chOff x="6499206" y="28979"/>
            <a:chExt cx="1055687" cy="851934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23" name="Line 166">
            <a:extLst>
              <a:ext uri="{FF2B5EF4-FFF2-40B4-BE49-F238E27FC236}">
                <a16:creationId xmlns:a16="http://schemas.microsoft.com/office/drawing/2014/main" id="{4429E525-A8BC-4353-B1AA-2DBE776E8D1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19394" y="8811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TextBox 44">
            <a:extLst>
              <a:ext uri="{FF2B5EF4-FFF2-40B4-BE49-F238E27FC236}">
                <a16:creationId xmlns:a16="http://schemas.microsoft.com/office/drawing/2014/main" id="{38A3650E-7853-41DD-9CAE-9DECBB7BE7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3619" y="1418276"/>
            <a:ext cx="143821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Desired change</a:t>
            </a:r>
          </a:p>
        </p:txBody>
      </p:sp>
      <p:cxnSp>
        <p:nvCxnSpPr>
          <p:cNvPr id="28" name="Straight Arrow Connector 47">
            <a:extLst>
              <a:ext uri="{FF2B5EF4-FFF2-40B4-BE49-F238E27FC236}">
                <a16:creationId xmlns:a16="http://schemas.microsoft.com/office/drawing/2014/main" id="{08B2743F-7AC9-4A0B-95D7-4D516E0AC7D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62966" y="1728022"/>
            <a:ext cx="1371600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40" name="Straight Arrow Connector 47">
            <a:extLst>
              <a:ext uri="{FF2B5EF4-FFF2-40B4-BE49-F238E27FC236}">
                <a16:creationId xmlns:a16="http://schemas.microsoft.com/office/drawing/2014/main" id="{AB8B5C60-D5A1-451C-92C7-427B0468F151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05995" y="1955371"/>
            <a:ext cx="1371600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2" name="TextBox 44">
            <a:extLst>
              <a:ext uri="{FF2B5EF4-FFF2-40B4-BE49-F238E27FC236}">
                <a16:creationId xmlns:a16="http://schemas.microsoft.com/office/drawing/2014/main" id="{03978DC2-4E58-4968-924F-0B675BF387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4117" y="1240801"/>
            <a:ext cx="1361613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Strategy to implement change</a:t>
            </a:r>
          </a:p>
        </p:txBody>
      </p:sp>
      <p:pic>
        <p:nvPicPr>
          <p:cNvPr id="63" name="Picture 62">
            <a:extLst>
              <a:ext uri="{FF2B5EF4-FFF2-40B4-BE49-F238E27FC236}">
                <a16:creationId xmlns:a16="http://schemas.microsoft.com/office/drawing/2014/main" id="{329B8DF7-B963-4077-A16C-B453E1D140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02" y="3288300"/>
            <a:ext cx="3492642" cy="215689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4093344B-ED93-E3DC-A46A-89BEEEF70BEF}"/>
              </a:ext>
            </a:extLst>
          </p:cNvPr>
          <p:cNvSpPr txBox="1"/>
          <p:nvPr/>
        </p:nvSpPr>
        <p:spPr>
          <a:xfrm>
            <a:off x="484523" y="5729216"/>
            <a:ext cx="2743200" cy="640080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600" b="0"/>
            </a:lvl1pPr>
          </a:lstStyle>
          <a:p>
            <a:pPr marL="0" indent="0">
              <a:buNone/>
            </a:pPr>
            <a:r>
              <a:rPr lang="en-US" sz="1200" b="1" dirty="0"/>
              <a:t>Forces</a:t>
            </a:r>
          </a:p>
          <a:p>
            <a:r>
              <a:rPr lang="en-US" sz="1200" i="1" dirty="0"/>
              <a:t>favorable</a:t>
            </a:r>
            <a:r>
              <a:rPr lang="en-US" sz="1200" dirty="0"/>
              <a:t>     (same as)</a:t>
            </a:r>
            <a:r>
              <a:rPr lang="en-US" sz="1200" dirty="0">
                <a:sym typeface="Wingdings" panose="05000000000000000000" pitchFamily="2" charset="2"/>
              </a:rPr>
              <a:t> </a:t>
            </a:r>
            <a:r>
              <a:rPr lang="en-US" sz="1200" i="1" dirty="0">
                <a:sym typeface="Wingdings" panose="05000000000000000000" pitchFamily="2" charset="2"/>
              </a:rPr>
              <a:t>driving</a:t>
            </a:r>
          </a:p>
          <a:p>
            <a:r>
              <a:rPr lang="en-US" sz="1200" i="1" dirty="0"/>
              <a:t>unfavorable</a:t>
            </a:r>
            <a:r>
              <a:rPr lang="en-US" sz="1200" dirty="0"/>
              <a:t> (same as) </a:t>
            </a:r>
            <a:r>
              <a:rPr lang="en-US" sz="1200" i="1" dirty="0"/>
              <a:t>restraining</a:t>
            </a:r>
          </a:p>
        </p:txBody>
      </p:sp>
    </p:spTree>
    <p:extLst>
      <p:ext uri="{BB962C8B-B14F-4D97-AF65-F5344CB8AC3E}">
        <p14:creationId xmlns:p14="http://schemas.microsoft.com/office/powerpoint/2010/main" val="144380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-1" y="612672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6" y="76200"/>
            <a:ext cx="87110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Force Field Analysis – Example – Hire </a:t>
            </a:r>
            <a:r>
              <a:rPr lang="en-US" sz="2800" b="1" dirty="0" err="1"/>
              <a:t>Consulants</a:t>
            </a:r>
            <a:endParaRPr lang="en-US" sz="28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F4F806-777B-4A6E-8BBF-04FC8C34D18C}"/>
              </a:ext>
            </a:extLst>
          </p:cNvPr>
          <p:cNvSpPr txBox="1"/>
          <p:nvPr/>
        </p:nvSpPr>
        <p:spPr>
          <a:xfrm>
            <a:off x="349050" y="817460"/>
            <a:ext cx="85243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Goal: </a:t>
            </a:r>
            <a:r>
              <a:rPr lang="en-US" i="1" dirty="0"/>
              <a:t>Use </a:t>
            </a:r>
            <a:r>
              <a:rPr lang="en-US" i="1" u="sng" dirty="0"/>
              <a:t>internal consultants </a:t>
            </a:r>
            <a:r>
              <a:rPr lang="en-US" i="1" dirty="0"/>
              <a:t>instead of hiring </a:t>
            </a:r>
            <a:r>
              <a:rPr lang="en-US" i="1" u="sng" dirty="0"/>
              <a:t>external consultants</a:t>
            </a:r>
            <a:r>
              <a:rPr lang="en-US" i="1" dirty="0"/>
              <a:t>.</a:t>
            </a:r>
            <a:endParaRPr lang="en-US" sz="900" i="1" dirty="0"/>
          </a:p>
          <a:p>
            <a:r>
              <a:rPr lang="en-US" b="1" dirty="0"/>
              <a:t>Force Field Analysis</a:t>
            </a:r>
            <a:r>
              <a:rPr lang="en-US" dirty="0"/>
              <a:t>: Might look like the following: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AB12A7AD-410A-44BF-960E-4108CE53E476}"/>
              </a:ext>
            </a:extLst>
          </p:cNvPr>
          <p:cNvSpPr txBox="1"/>
          <p:nvPr/>
        </p:nvSpPr>
        <p:spPr>
          <a:xfrm>
            <a:off x="6328743" y="4581150"/>
            <a:ext cx="2248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A graphical representation</a:t>
            </a:r>
            <a:endParaRPr lang="en-US" sz="1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4210B9-CC1D-45CD-96DD-9B84B917C12F}"/>
              </a:ext>
            </a:extLst>
          </p:cNvPr>
          <p:cNvSpPr txBox="1"/>
          <p:nvPr/>
        </p:nvSpPr>
        <p:spPr>
          <a:xfrm>
            <a:off x="262040" y="4483425"/>
            <a:ext cx="5692540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Hence, to encourage the desired change (that is, “use internal consultants”), you could, before promoting this change: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Codify the roles and responsibilities of consultants (needed for training) – </a:t>
            </a:r>
            <a:r>
              <a:rPr lang="en-US" sz="1400" b="1" dirty="0"/>
              <a:t>partially mitigates “New training …”.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Encourage potential internal consultants to take workplace training for new roles – </a:t>
            </a:r>
            <a:r>
              <a:rPr lang="en-US" sz="1400" b="1" dirty="0"/>
              <a:t>partially mitigates “Time delay …”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Increase staffing efforts – </a:t>
            </a:r>
            <a:r>
              <a:rPr lang="en-US" sz="1400" b="1" dirty="0"/>
              <a:t>partially mitigates “Already have …”</a:t>
            </a:r>
          </a:p>
          <a:p>
            <a:r>
              <a:rPr lang="en-US" sz="1400" dirty="0"/>
              <a:t>These activities will increase the value of (driving-restraining) forces.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891A9355-F1A5-078D-61D7-405BA2FB34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9582" y="1633068"/>
            <a:ext cx="6679863" cy="2809223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950801DE-24CB-38CF-B822-5FA48593538C}"/>
              </a:ext>
            </a:extLst>
          </p:cNvPr>
          <p:cNvSpPr/>
          <p:nvPr/>
        </p:nvSpPr>
        <p:spPr>
          <a:xfrm>
            <a:off x="2728560" y="3885892"/>
            <a:ext cx="1536200" cy="4572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6EF2C8-A6D1-BD44-2A2C-13113DC50E48}"/>
              </a:ext>
            </a:extLst>
          </p:cNvPr>
          <p:cNvSpPr txBox="1"/>
          <p:nvPr/>
        </p:nvSpPr>
        <p:spPr>
          <a:xfrm>
            <a:off x="4265167" y="3888469"/>
            <a:ext cx="3566160" cy="4572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  <a:latin typeface="+mn-lt"/>
              </a:defRPr>
            </a:lvl1pPr>
            <a:lvl2pPr>
              <a:defRPr>
                <a:solidFill>
                  <a:schemeClr val="lt1"/>
                </a:solidFill>
                <a:latin typeface="+mn-lt"/>
              </a:defRPr>
            </a:lvl2pPr>
            <a:lvl3pPr>
              <a:defRPr>
                <a:solidFill>
                  <a:schemeClr val="lt1"/>
                </a:solidFill>
                <a:latin typeface="+mn-lt"/>
              </a:defRPr>
            </a:lvl3pPr>
            <a:lvl4pPr>
              <a:defRPr>
                <a:solidFill>
                  <a:schemeClr val="lt1"/>
                </a:solidFill>
                <a:latin typeface="+mn-lt"/>
              </a:defRPr>
            </a:lvl4pPr>
            <a:lvl5pPr>
              <a:defRPr>
                <a:solidFill>
                  <a:schemeClr val="lt1"/>
                </a:solidFill>
                <a:latin typeface="+mn-lt"/>
              </a:defRPr>
            </a:lvl5pPr>
            <a:lvl6pPr>
              <a:defRPr>
                <a:solidFill>
                  <a:schemeClr val="lt1"/>
                </a:solidFill>
                <a:latin typeface="+mn-lt"/>
              </a:defRPr>
            </a:lvl6pPr>
            <a:lvl7pPr>
              <a:defRPr>
                <a:solidFill>
                  <a:schemeClr val="lt1"/>
                </a:solidFill>
                <a:latin typeface="+mn-lt"/>
              </a:defRPr>
            </a:lvl7pPr>
            <a:lvl8pPr>
              <a:defRPr>
                <a:solidFill>
                  <a:schemeClr val="lt1"/>
                </a:solidFill>
                <a:latin typeface="+mn-lt"/>
              </a:defRPr>
            </a:lvl8pPr>
            <a:lvl9pPr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 algn="l"/>
            <a:r>
              <a:rPr lang="en-US" sz="1400" dirty="0">
                <a:solidFill>
                  <a:schemeClr val="tx1"/>
                </a:solidFill>
              </a:rPr>
              <a:t>Driving forces slightly outweigh restraining forces, need strategy to help achieve goal.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6959992-7F73-E2B5-C303-422F2E7D36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28743" y="4857972"/>
            <a:ext cx="2248186" cy="1387356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7755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600" y="76200"/>
            <a:ext cx="86487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sz="2800" b="1" dirty="0"/>
              <a:t>Force Field Analysis </a:t>
            </a:r>
            <a:r>
              <a:rPr lang="en-US" altLang="en-US" sz="2800" b="1">
                <a:solidFill>
                  <a:srgbClr val="000000"/>
                </a:solidFill>
              </a:rPr>
              <a:t>– Notes</a:t>
            </a:r>
            <a:endParaRPr lang="en-US" altLang="en-US" sz="2800" b="1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28931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The Force Field Analysis concept was created by Kurt Lewin in 1940. 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Some organizational concerns do not fit well using Force Field Analysis, such as safety issues.  These factors should be included in a larger analysis.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While Force Field Analysis identifies decision making forces, it can be subjective.  For important decisions, multiple tools – including Force Field Analysis – should be used.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To identify favorable and unfavorable driving forces for a specific change, use brainstorming and other tools.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11695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 eaLnBrk="1" hangingPunct="1">
              <a:buFont typeface="+mj-lt"/>
              <a:buAutoNum type="arabicPeriod"/>
            </a:pPr>
            <a:r>
              <a:rPr lang="en-US" sz="1400" dirty="0"/>
              <a:t>M</a:t>
            </a:r>
            <a:r>
              <a:rPr lang="en-US" sz="1400" dirty="0">
                <a:latin typeface="Arial" charset="0"/>
                <a:cs typeface="+mn-cs"/>
              </a:rPr>
              <a:t>any types of graphics </a:t>
            </a:r>
            <a:r>
              <a:rPr lang="en-US" sz="1400" dirty="0">
                <a:latin typeface="+mn-lt"/>
              </a:rPr>
              <a:t>can be</a:t>
            </a:r>
            <a:r>
              <a:rPr lang="en-US" sz="1400" dirty="0">
                <a:latin typeface="+mn-lt"/>
                <a:cs typeface="+mn-cs"/>
              </a:rPr>
              <a:t> used to show the results of a </a:t>
            </a:r>
            <a:r>
              <a:rPr lang="en-US" sz="1400" dirty="0"/>
              <a:t>Force Field Analysis.</a:t>
            </a:r>
          </a:p>
          <a:p>
            <a:pPr marL="342900" indent="-342900" eaLnBrk="1" hangingPunct="1">
              <a:buFont typeface="+mj-lt"/>
              <a:buAutoNum type="arabicPeriod"/>
            </a:pPr>
            <a:r>
              <a:rPr lang="en-US" sz="1400" dirty="0">
                <a:latin typeface="+mn-lt"/>
              </a:rPr>
              <a:t>While each force can have the same weight, the more common case is that each force has a </a:t>
            </a:r>
            <a:r>
              <a:rPr lang="en-US" sz="1400">
                <a:latin typeface="+mn-lt"/>
              </a:rPr>
              <a:t>team determined weight</a:t>
            </a:r>
            <a:r>
              <a:rPr lang="en-US" sz="1400" dirty="0">
                <a:latin typeface="+mn-lt"/>
              </a:rPr>
              <a:t>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451</Words>
  <Application>Microsoft Office PowerPoint</Application>
  <PresentationFormat>On-screen Show (4:3)</PresentationFormat>
  <Paragraphs>47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Wingdings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2022-06-18T03:08:01Z</dcterms:created>
  <dcterms:modified xsi:type="dcterms:W3CDTF">2024-11-01T14:03:00Z</dcterms:modified>
</cp:coreProperties>
</file>