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81" r:id="rId2"/>
    <p:sldId id="1284" r:id="rId3"/>
    <p:sldId id="1277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FFCC"/>
    <a:srgbClr val="FF0000"/>
    <a:srgbClr val="FFFFCC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81" autoAdjust="0"/>
    <p:restoredTop sz="94542" autoAdjust="0"/>
  </p:normalViewPr>
  <p:slideViewPr>
    <p:cSldViewPr>
      <p:cViewPr varScale="1">
        <p:scale>
          <a:sx n="85" d="100"/>
          <a:sy n="85" d="100"/>
        </p:scale>
        <p:origin x="468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977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50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138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74724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Design Verification Plan and Report (DVP&amp;R)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540397" y="207084"/>
            <a:ext cx="296805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document a product’s acceptability?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953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379975" y="28575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EC357D-ABA7-4FF8-91EC-09EF8F3F7CF8}"/>
              </a:ext>
            </a:extLst>
          </p:cNvPr>
          <p:cNvGrpSpPr/>
          <p:nvPr/>
        </p:nvGrpSpPr>
        <p:grpSpPr>
          <a:xfrm>
            <a:off x="7472765" y="28575"/>
            <a:ext cx="1387053" cy="852338"/>
            <a:chOff x="6129740" y="28575"/>
            <a:chExt cx="1387053" cy="852338"/>
          </a:xfrm>
        </p:grpSpPr>
        <p:sp>
          <p:nvSpPr>
            <p:cNvPr id="25" name="Text Box 44">
              <a:extLst>
                <a:ext uri="{FF2B5EF4-FFF2-40B4-BE49-F238E27FC236}">
                  <a16:creationId xmlns:a16="http://schemas.microsoft.com/office/drawing/2014/main" id="{32500781-9590-46A7-95F3-70A318D094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13267" y="28575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955446-FEAD-4ADD-9038-5BE5D2AE05C6}"/>
                </a:ext>
              </a:extLst>
            </p:cNvPr>
            <p:cNvSpPr txBox="1"/>
            <p:nvPr/>
          </p:nvSpPr>
          <p:spPr>
            <a:xfrm>
              <a:off x="6129740" y="357693"/>
              <a:ext cx="1387053" cy="523220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Some training required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CAE046C2-D33A-4719-9C0F-795957ADE58F}"/>
              </a:ext>
            </a:extLst>
          </p:cNvPr>
          <p:cNvSpPr/>
          <p:nvPr/>
        </p:nvSpPr>
        <p:spPr>
          <a:xfrm>
            <a:off x="3735078" y="1950052"/>
            <a:ext cx="5158011" cy="595633"/>
          </a:xfrm>
          <a:prstGeom prst="triangle">
            <a:avLst>
              <a:gd name="adj" fmla="val 5013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 Box 52">
            <a:extLst>
              <a:ext uri="{FF2B5EF4-FFF2-40B4-BE49-F238E27FC236}">
                <a16:creationId xmlns:a16="http://schemas.microsoft.com/office/drawing/2014/main" id="{8B7EC5DF-B5BC-472C-8A6D-52CC1F477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2998" y="2546337"/>
            <a:ext cx="5158011" cy="37856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If not available, create the product’s planned tests: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>
                <a:solidFill>
                  <a:schemeClr val="tx1"/>
                </a:solidFill>
              </a:rPr>
              <a:t>Articulate the product’s functionality.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>
                <a:solidFill>
                  <a:schemeClr val="tx1"/>
                </a:solidFill>
              </a:rPr>
              <a:t>Define</a:t>
            </a:r>
            <a:r>
              <a:rPr lang="en-US" sz="1600" dirty="0"/>
              <a:t> discrete and actionable </a:t>
            </a:r>
            <a:r>
              <a:rPr lang="en-US" sz="1600" dirty="0">
                <a:solidFill>
                  <a:schemeClr val="tx1"/>
                </a:solidFill>
              </a:rPr>
              <a:t>functionality tests for the anticipated environments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Create a Design FMEA </a:t>
            </a:r>
            <a:r>
              <a:rPr lang="en-US" sz="1600" dirty="0"/>
              <a:t>for the product to identify failure modes not detected in the planned tests.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Create the </a:t>
            </a:r>
            <a:r>
              <a:rPr lang="en-US" sz="1600" b="1" dirty="0">
                <a:solidFill>
                  <a:srgbClr val="0070C0"/>
                </a:solidFill>
              </a:rPr>
              <a:t>Design Verification Plan</a:t>
            </a:r>
            <a:r>
              <a:rPr lang="en-US" sz="1600" dirty="0">
                <a:solidFill>
                  <a:schemeClr val="tx1"/>
                </a:solidFill>
              </a:rPr>
              <a:t> (</a:t>
            </a:r>
            <a:r>
              <a:rPr lang="en-US" sz="1600" b="1" dirty="0">
                <a:solidFill>
                  <a:srgbClr val="0070C0"/>
                </a:solidFill>
              </a:rPr>
              <a:t>DVP</a:t>
            </a:r>
            <a:r>
              <a:rPr lang="en-US" sz="1600" dirty="0">
                <a:solidFill>
                  <a:schemeClr val="tx1"/>
                </a:solidFill>
              </a:rPr>
              <a:t>)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>
                <a:solidFill>
                  <a:schemeClr val="tx1"/>
                </a:solidFill>
              </a:rPr>
              <a:t>Include the planned tests.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>
                <a:solidFill>
                  <a:schemeClr val="tx1"/>
                </a:solidFill>
              </a:rPr>
              <a:t>Include tests to address the deficiencies identified by an FMEA.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Perform the tests in the </a:t>
            </a:r>
            <a:r>
              <a:rPr lang="en-US" sz="1600" b="1" dirty="0">
                <a:solidFill>
                  <a:srgbClr val="0070C0"/>
                </a:solidFill>
              </a:rPr>
              <a:t>DVP</a:t>
            </a:r>
            <a:r>
              <a:rPr lang="en-US" sz="1600" b="1" dirty="0"/>
              <a:t> </a:t>
            </a:r>
            <a:r>
              <a:rPr lang="en-US" sz="1600" dirty="0">
                <a:solidFill>
                  <a:schemeClr val="tx1"/>
                </a:solidFill>
              </a:rPr>
              <a:t>and document the results in the </a:t>
            </a:r>
            <a:r>
              <a:rPr lang="en-US" sz="1600" b="1" dirty="0">
                <a:solidFill>
                  <a:srgbClr val="0070C0"/>
                </a:solidFill>
              </a:rPr>
              <a:t>DVR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If needed, use the </a:t>
            </a:r>
            <a:r>
              <a:rPr lang="en-US" sz="1600" b="1" dirty="0">
                <a:solidFill>
                  <a:srgbClr val="0070C0"/>
                </a:solidFill>
              </a:rPr>
              <a:t>DVR</a:t>
            </a:r>
            <a:r>
              <a:rPr lang="en-US" sz="1600" dirty="0">
                <a:solidFill>
                  <a:schemeClr val="tx1"/>
                </a:solidFill>
              </a:rPr>
              <a:t> results to update the </a:t>
            </a:r>
            <a:r>
              <a:rPr lang="en-US" sz="1600" b="1" dirty="0">
                <a:solidFill>
                  <a:srgbClr val="0070C0"/>
                </a:solidFill>
              </a:rPr>
              <a:t>DVP</a:t>
            </a:r>
            <a:r>
              <a:rPr lang="en-US" sz="1600" dirty="0">
                <a:solidFill>
                  <a:schemeClr val="tx1"/>
                </a:solidFill>
              </a:rPr>
              <a:t> and repeat the process.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Create the </a:t>
            </a:r>
            <a:r>
              <a:rPr lang="en-US" sz="1600" b="1" dirty="0">
                <a:solidFill>
                  <a:srgbClr val="0070C0"/>
                </a:solidFill>
              </a:rPr>
              <a:t>DVP&amp;R </a:t>
            </a:r>
            <a:r>
              <a:rPr lang="en-US" sz="1600" dirty="0">
                <a:solidFill>
                  <a:schemeClr val="tx1"/>
                </a:solidFill>
              </a:rPr>
              <a:t>and file appropriately.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ED08073-9CDA-48CB-BF01-9B4AEB47F15D}"/>
              </a:ext>
            </a:extLst>
          </p:cNvPr>
          <p:cNvSpPr txBox="1"/>
          <p:nvPr/>
        </p:nvSpPr>
        <p:spPr>
          <a:xfrm>
            <a:off x="5408923" y="1471743"/>
            <a:ext cx="1789434" cy="707886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/>
              <a:t>DVP&amp;R</a:t>
            </a:r>
            <a:endParaRPr lang="en-US" sz="2000" b="1" dirty="0"/>
          </a:p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>
                <a:latin typeface="Arial" pitchFamily="34" charset="0"/>
              </a:rPr>
              <a:t>Process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7DF5AEC-96B6-400E-89AA-20477C399EF1}"/>
              </a:ext>
            </a:extLst>
          </p:cNvPr>
          <p:cNvSpPr txBox="1"/>
          <p:nvPr/>
        </p:nvSpPr>
        <p:spPr>
          <a:xfrm>
            <a:off x="7263388" y="1393535"/>
            <a:ext cx="1624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DVP and DVR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82EB569-76A0-49C1-A590-7D6299A55D95}"/>
              </a:ext>
            </a:extLst>
          </p:cNvPr>
          <p:cNvSpPr txBox="1"/>
          <p:nvPr/>
        </p:nvSpPr>
        <p:spPr>
          <a:xfrm>
            <a:off x="3964954" y="1512418"/>
            <a:ext cx="1463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Existing product or system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B619D6BD-3FFC-478D-A4C6-83184CA31104}"/>
              </a:ext>
            </a:extLst>
          </p:cNvPr>
          <p:cNvCxnSpPr>
            <a:cxnSpLocks/>
          </p:cNvCxnSpPr>
          <p:nvPr/>
        </p:nvCxnSpPr>
        <p:spPr>
          <a:xfrm>
            <a:off x="4028030" y="2090001"/>
            <a:ext cx="1380893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D9EC38F-1D09-97E3-0C53-5FC5CE7A8B16}"/>
              </a:ext>
            </a:extLst>
          </p:cNvPr>
          <p:cNvCxnSpPr>
            <a:cxnSpLocks/>
          </p:cNvCxnSpPr>
          <p:nvPr/>
        </p:nvCxnSpPr>
        <p:spPr>
          <a:xfrm>
            <a:off x="7198357" y="2090001"/>
            <a:ext cx="1380893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195" y="1269819"/>
            <a:ext cx="3301678" cy="3086682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The </a:t>
            </a:r>
            <a:r>
              <a:rPr lang="en-US" sz="1400" b="1" dirty="0">
                <a:solidFill>
                  <a:srgbClr val="0070C0"/>
                </a:solidFill>
              </a:rPr>
              <a:t>Design Verification </a:t>
            </a:r>
            <a:r>
              <a:rPr lang="en-US" sz="1400" b="1" i="1" dirty="0">
                <a:solidFill>
                  <a:srgbClr val="0070C0"/>
                </a:solidFill>
              </a:rPr>
              <a:t>Plan</a:t>
            </a:r>
            <a:r>
              <a:rPr lang="en-US" sz="1400" b="1" dirty="0">
                <a:solidFill>
                  <a:srgbClr val="0070C0"/>
                </a:solidFill>
              </a:rPr>
              <a:t> </a:t>
            </a:r>
            <a:r>
              <a:rPr lang="en-US" sz="1400" dirty="0"/>
              <a:t>(</a:t>
            </a:r>
            <a:r>
              <a:rPr lang="en-US" sz="1400" b="1" dirty="0">
                <a:solidFill>
                  <a:srgbClr val="0070C0"/>
                </a:solidFill>
              </a:rPr>
              <a:t>DVP</a:t>
            </a:r>
            <a:r>
              <a:rPr lang="en-US" sz="1400" dirty="0"/>
              <a:t>) documents the strategy used to verify that a product (or system) meets its requirements (e.g., design specifications).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The </a:t>
            </a:r>
            <a:r>
              <a:rPr lang="en-US" sz="1400" b="1" dirty="0">
                <a:solidFill>
                  <a:srgbClr val="0070C0"/>
                </a:solidFill>
              </a:rPr>
              <a:t>Design Verification </a:t>
            </a:r>
            <a:r>
              <a:rPr lang="en-US" sz="1400" b="1" i="1" dirty="0">
                <a:solidFill>
                  <a:srgbClr val="0070C0"/>
                </a:solidFill>
              </a:rPr>
              <a:t>Report</a:t>
            </a:r>
            <a:r>
              <a:rPr lang="en-US" sz="1400" b="1" dirty="0">
                <a:solidFill>
                  <a:srgbClr val="0070C0"/>
                </a:solidFill>
              </a:rPr>
              <a:t> </a:t>
            </a:r>
            <a:r>
              <a:rPr lang="en-US" sz="1400" dirty="0"/>
              <a:t>(</a:t>
            </a:r>
            <a:r>
              <a:rPr lang="en-US" sz="1400" b="1" dirty="0">
                <a:solidFill>
                  <a:srgbClr val="0070C0"/>
                </a:solidFill>
              </a:rPr>
              <a:t>DVR</a:t>
            </a:r>
            <a:r>
              <a:rPr lang="en-US" sz="1400" dirty="0"/>
              <a:t>) documents the test results obtained by using the  </a:t>
            </a:r>
            <a:r>
              <a:rPr lang="en-US" sz="1400" b="1" dirty="0">
                <a:solidFill>
                  <a:srgbClr val="0070C0"/>
                </a:solidFill>
              </a:rPr>
              <a:t>DVP</a:t>
            </a:r>
            <a:r>
              <a:rPr lang="en-US" sz="14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 </a:t>
            </a:r>
            <a:r>
              <a:rPr lang="en-US" sz="1400" b="1" dirty="0">
                <a:solidFill>
                  <a:srgbClr val="0070C0"/>
                </a:solidFill>
              </a:rPr>
              <a:t>Design Verification </a:t>
            </a:r>
            <a:r>
              <a:rPr lang="en-US" sz="1400" b="1" i="1" dirty="0">
                <a:solidFill>
                  <a:srgbClr val="0070C0"/>
                </a:solidFill>
              </a:rPr>
              <a:t>Plan and Report </a:t>
            </a:r>
            <a:r>
              <a:rPr lang="en-US" sz="1400" dirty="0"/>
              <a:t>(</a:t>
            </a:r>
            <a:r>
              <a:rPr lang="en-US" sz="1400" b="1" dirty="0" err="1">
                <a:solidFill>
                  <a:srgbClr val="0070C0"/>
                </a:solidFill>
              </a:rPr>
              <a:t>DVP&amp;R</a:t>
            </a:r>
            <a:r>
              <a:rPr lang="en-US" sz="1400" dirty="0"/>
              <a:t>) combines the </a:t>
            </a:r>
            <a:r>
              <a:rPr lang="en-US" sz="1400" b="1" dirty="0">
                <a:solidFill>
                  <a:srgbClr val="0070C0"/>
                </a:solidFill>
              </a:rPr>
              <a:t>DVP</a:t>
            </a:r>
            <a:r>
              <a:rPr lang="en-US" sz="1400" dirty="0"/>
              <a:t> and the </a:t>
            </a:r>
            <a:r>
              <a:rPr lang="en-US" sz="1400" b="1" dirty="0">
                <a:solidFill>
                  <a:srgbClr val="0070C0"/>
                </a:solidFill>
              </a:rPr>
              <a:t>DVR</a:t>
            </a:r>
            <a:r>
              <a:rPr lang="en-US" sz="14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 </a:t>
            </a:r>
            <a:r>
              <a:rPr lang="en-US" sz="1400" b="1" dirty="0">
                <a:solidFill>
                  <a:srgbClr val="0070C0"/>
                </a:solidFill>
              </a:rPr>
              <a:t>DVP&amp;R </a:t>
            </a:r>
            <a:r>
              <a:rPr lang="en-US" sz="1400" dirty="0"/>
              <a:t>may be used for legal or product “sell off” purposes.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 </a:t>
            </a:r>
            <a:r>
              <a:rPr lang="en-US" sz="1400" b="1" dirty="0" err="1">
                <a:solidFill>
                  <a:srgbClr val="0070C0"/>
                </a:solidFill>
              </a:rPr>
              <a:t>DVP&amp;R</a:t>
            </a:r>
            <a:r>
              <a:rPr lang="en-US" sz="1400" b="1" dirty="0">
                <a:solidFill>
                  <a:srgbClr val="0070C0"/>
                </a:solidFill>
              </a:rPr>
              <a:t> </a:t>
            </a:r>
            <a:r>
              <a:rPr lang="en-US" sz="1400" dirty="0"/>
              <a:t>has no standard format.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DB729CC1-FA81-2E92-82B0-A7D718D1CE7B}"/>
              </a:ext>
            </a:extLst>
          </p:cNvPr>
          <p:cNvCxnSpPr>
            <a:cxnSpLocks/>
          </p:cNvCxnSpPr>
          <p:nvPr/>
        </p:nvCxnSpPr>
        <p:spPr>
          <a:xfrm>
            <a:off x="7198357" y="1691336"/>
            <a:ext cx="1380893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066C3916-A04C-E6C5-0464-95C23FC00C35}"/>
              </a:ext>
            </a:extLst>
          </p:cNvPr>
          <p:cNvSpPr txBox="1"/>
          <p:nvPr/>
        </p:nvSpPr>
        <p:spPr>
          <a:xfrm>
            <a:off x="7263388" y="1750462"/>
            <a:ext cx="1624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solidFill>
                  <a:srgbClr val="0070C0"/>
                </a:solidFill>
              </a:rPr>
              <a:t>DVP&amp;R</a:t>
            </a:r>
            <a:endParaRPr lang="en-US" sz="1400" dirty="0">
              <a:solidFill>
                <a:srgbClr val="0070C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7210E5B-6C64-8177-6339-C953A9CF51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03" y="4599107"/>
            <a:ext cx="3300984" cy="1776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591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9FE7F7CC-173C-B780-76F5-2376D4A817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235" y="1060465"/>
            <a:ext cx="8606242" cy="4303121"/>
          </a:xfrm>
          <a:prstGeom prst="rect">
            <a:avLst/>
          </a:prstGeom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627192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798132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err="1"/>
              <a:t>DVP&amp;R</a:t>
            </a:r>
            <a:r>
              <a:rPr lang="en-US" sz="2800" b="1" dirty="0"/>
              <a:t> – Example – Automobile Radar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F0594CD-442C-6209-3D0E-6167EBD64DD1}"/>
              </a:ext>
            </a:extLst>
          </p:cNvPr>
          <p:cNvSpPr/>
          <p:nvPr/>
        </p:nvSpPr>
        <p:spPr>
          <a:xfrm>
            <a:off x="222075" y="1068210"/>
            <a:ext cx="4572000" cy="64008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C2AF6AE-191D-D36B-A9A6-0C5D4DB65A8B}"/>
              </a:ext>
            </a:extLst>
          </p:cNvPr>
          <p:cNvSpPr txBox="1"/>
          <p:nvPr/>
        </p:nvSpPr>
        <p:spPr>
          <a:xfrm>
            <a:off x="5758985" y="829693"/>
            <a:ext cx="1462960" cy="779148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algn="l"/>
            <a:r>
              <a:rPr lang="en-US" sz="1600" b="1" dirty="0">
                <a:solidFill>
                  <a:srgbClr val="FF0000"/>
                </a:solidFill>
              </a:rPr>
              <a:t>Heading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FF0000"/>
                </a:solidFill>
              </a:rPr>
              <a:t>part info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FF0000"/>
                </a:solidFill>
              </a:rPr>
              <a:t>dates</a:t>
            </a:r>
          </a:p>
        </p:txBody>
      </p:sp>
      <p:cxnSp>
        <p:nvCxnSpPr>
          <p:cNvPr id="34" name="Connector: Elbow 33">
            <a:extLst>
              <a:ext uri="{FF2B5EF4-FFF2-40B4-BE49-F238E27FC236}">
                <a16:creationId xmlns:a16="http://schemas.microsoft.com/office/drawing/2014/main" id="{D025F261-0D01-187A-DDA5-EED846DD7506}"/>
              </a:ext>
            </a:extLst>
          </p:cNvPr>
          <p:cNvCxnSpPr>
            <a:cxnSpLocks/>
            <a:stCxn id="32" idx="3"/>
            <a:endCxn id="33" idx="1"/>
          </p:cNvCxnSpPr>
          <p:nvPr/>
        </p:nvCxnSpPr>
        <p:spPr>
          <a:xfrm flipV="1">
            <a:off x="4794075" y="1219267"/>
            <a:ext cx="964910" cy="168983"/>
          </a:xfrm>
          <a:prstGeom prst="bentConnector3">
            <a:avLst>
              <a:gd name="adj1" fmla="val 50000"/>
            </a:avLst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51" name="Rectangle 50">
            <a:extLst>
              <a:ext uri="{FF2B5EF4-FFF2-40B4-BE49-F238E27FC236}">
                <a16:creationId xmlns:a16="http://schemas.microsoft.com/office/drawing/2014/main" id="{D4F82D76-52A8-95C6-3F82-9BA5F547F2FD}"/>
              </a:ext>
            </a:extLst>
          </p:cNvPr>
          <p:cNvSpPr/>
          <p:nvPr/>
        </p:nvSpPr>
        <p:spPr>
          <a:xfrm>
            <a:off x="232235" y="1983946"/>
            <a:ext cx="6583680" cy="3383280"/>
          </a:xfrm>
          <a:prstGeom prst="rect">
            <a:avLst/>
          </a:prstGeom>
          <a:noFill/>
          <a:ln w="381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8EB5F6E-1384-6115-E1E1-3B76ECFD26E8}"/>
              </a:ext>
            </a:extLst>
          </p:cNvPr>
          <p:cNvSpPr txBox="1"/>
          <p:nvPr/>
        </p:nvSpPr>
        <p:spPr>
          <a:xfrm>
            <a:off x="325029" y="5919840"/>
            <a:ext cx="2428246" cy="274320"/>
          </a:xfrm>
          <a:prstGeom prst="rect">
            <a:avLst/>
          </a:prstGeom>
          <a:solidFill>
            <a:schemeClr val="bg1"/>
          </a:solidFill>
          <a:ln w="28575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sz="2400" b="1" dirty="0">
                <a:solidFill>
                  <a:srgbClr val="0070C0"/>
                </a:solidFill>
              </a:rPr>
              <a:t>Verification Plan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711ACE2-5D2F-D7DA-53ED-707A661A9EEB}"/>
              </a:ext>
            </a:extLst>
          </p:cNvPr>
          <p:cNvSpPr/>
          <p:nvPr/>
        </p:nvSpPr>
        <p:spPr>
          <a:xfrm>
            <a:off x="6932790" y="1983946"/>
            <a:ext cx="1920240" cy="3319440"/>
          </a:xfrm>
          <a:prstGeom prst="rect">
            <a:avLst/>
          </a:prstGeom>
          <a:noFill/>
          <a:ln w="38100"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A791157-D374-9118-CA9A-C28BE40588EA}"/>
              </a:ext>
            </a:extLst>
          </p:cNvPr>
          <p:cNvSpPr txBox="1"/>
          <p:nvPr/>
        </p:nvSpPr>
        <p:spPr>
          <a:xfrm>
            <a:off x="6673562" y="5919840"/>
            <a:ext cx="2276608" cy="274320"/>
          </a:xfrm>
          <a:prstGeom prst="rect">
            <a:avLst/>
          </a:prstGeom>
          <a:noFill/>
          <a:ln w="285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rgbClr val="00B050"/>
                </a:solidFill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sz="2400" b="1" dirty="0">
                <a:solidFill>
                  <a:srgbClr val="7030A0"/>
                </a:solidFill>
              </a:rPr>
              <a:t>Verification Report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883CE9D1-B720-C6D7-BEBF-A9713CDCB1B3}"/>
              </a:ext>
            </a:extLst>
          </p:cNvPr>
          <p:cNvSpPr txBox="1"/>
          <p:nvPr/>
        </p:nvSpPr>
        <p:spPr>
          <a:xfrm>
            <a:off x="6569060" y="4654309"/>
            <a:ext cx="2261997" cy="102417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rgbClr val="00B050"/>
                </a:solidFill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sz="1600" b="1" u="sng" dirty="0">
                <a:solidFill>
                  <a:srgbClr val="7030A0"/>
                </a:solidFill>
              </a:rPr>
              <a:t>Details of every test </a:t>
            </a:r>
            <a:r>
              <a:rPr lang="en-US" sz="1600" b="1" i="1" u="sng" dirty="0">
                <a:solidFill>
                  <a:srgbClr val="7030A0"/>
                </a:solidFill>
              </a:rPr>
              <a:t>performed </a:t>
            </a:r>
            <a:r>
              <a:rPr lang="en-US" sz="1600" dirty="0">
                <a:solidFill>
                  <a:srgbClr val="7030A0"/>
                </a:solidFill>
              </a:rPr>
              <a:t>: test start &amp; end times, results, comments, …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60A8464-4540-FDC3-CD89-A1FF0FA3F0E8}"/>
              </a:ext>
            </a:extLst>
          </p:cNvPr>
          <p:cNvSpPr txBox="1"/>
          <p:nvPr/>
        </p:nvSpPr>
        <p:spPr>
          <a:xfrm>
            <a:off x="3161443" y="4654310"/>
            <a:ext cx="3126304" cy="118872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sz="1600" b="1" u="sng" dirty="0">
                <a:solidFill>
                  <a:srgbClr val="0070C0"/>
                </a:solidFill>
              </a:rPr>
              <a:t>Details of every test </a:t>
            </a:r>
            <a:r>
              <a:rPr lang="en-US" sz="1600" b="1" i="1" u="sng" dirty="0">
                <a:solidFill>
                  <a:srgbClr val="0070C0"/>
                </a:solidFill>
              </a:rPr>
              <a:t>planned</a:t>
            </a:r>
            <a:r>
              <a:rPr lang="en-US" sz="1600" dirty="0">
                <a:solidFill>
                  <a:srgbClr val="0070C0"/>
                </a:solidFill>
              </a:rPr>
              <a:t>: test name, test method or procedure, test equipment, test performance (e.g., sample size and acceptance criteria)</a:t>
            </a:r>
          </a:p>
        </p:txBody>
      </p:sp>
    </p:spTree>
    <p:extLst>
      <p:ext uri="{BB962C8B-B14F-4D97-AF65-F5344CB8AC3E}">
        <p14:creationId xmlns:p14="http://schemas.microsoft.com/office/powerpoint/2010/main" val="735870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 dirty="0" err="1"/>
              <a:t>DVP&amp;R</a:t>
            </a:r>
            <a:r>
              <a:rPr lang="en-US" sz="2800" b="1" dirty="0"/>
              <a:t>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1600" dirty="0">
                <a:effectLst/>
              </a:rPr>
              <a:t>The purpose of a </a:t>
            </a:r>
            <a:r>
              <a:rPr lang="en-US" sz="1600" dirty="0" err="1">
                <a:effectLst/>
              </a:rPr>
              <a:t>DVP&amp;R</a:t>
            </a:r>
            <a:r>
              <a:rPr lang="en-US" sz="1600" dirty="0">
                <a:effectLst/>
              </a:rPr>
              <a:t> is to manage and document the tasks needed to ensure a product meets its requirements.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/>
              <a:t>A DVP&amp;R is useful for investigating quality issues during a product’s life.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>
                <a:effectLst/>
              </a:rPr>
              <a:t>A DVP&amp;R keeps track of 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t</a:t>
            </a:r>
            <a:r>
              <a:rPr lang="en-US" sz="1600" dirty="0">
                <a:effectLst/>
              </a:rPr>
              <a:t>ests that have passed or failed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>
                <a:effectLst/>
              </a:rPr>
              <a:t>progress &amp; issues that may arise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/>
              <a:t>A DVP&amp;R helps a manufacturer know the status of a product at every stage of development.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A Design FMEA defines the "what" and the </a:t>
            </a:r>
            <a:r>
              <a:rPr lang="en-US" sz="1600" dirty="0" err="1"/>
              <a:t>DVP&amp;R</a:t>
            </a:r>
            <a:r>
              <a:rPr lang="en-US" sz="1600" dirty="0"/>
              <a:t> defines the "how".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/>
              <a:t>V&amp;V</a:t>
            </a:r>
            <a:r>
              <a:rPr lang="en-US" sz="1600" dirty="0"/>
              <a:t> definitions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Verification: Did you design the device right?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Validation: Did you design the right device?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The basic elements of every </a:t>
            </a:r>
            <a:r>
              <a:rPr lang="en-US" sz="1600" dirty="0" err="1">
                <a:latin typeface="+mn-lt"/>
              </a:rPr>
              <a:t>DVP&amp;R</a:t>
            </a:r>
            <a:r>
              <a:rPr lang="en-US" sz="1600" dirty="0">
                <a:latin typeface="+mn-lt"/>
              </a:rPr>
              <a:t> are shown in this example.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There are many formats for a DVP&amp;R.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There are several software packages that can create a </a:t>
            </a:r>
            <a:r>
              <a:rPr lang="en-US" sz="1600" dirty="0" err="1">
                <a:latin typeface="+mn-lt"/>
              </a:rPr>
              <a:t>DVP&amp;R</a:t>
            </a:r>
            <a:r>
              <a:rPr lang="en-US" sz="1600" dirty="0">
                <a:latin typeface="+mn-lt"/>
              </a:rPr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966693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492</Words>
  <Application>Microsoft Office PowerPoint</Application>
  <PresentationFormat>On-screen Show (4:3)</PresentationFormat>
  <Paragraphs>55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2022-06-18T02:56:08Z</dcterms:created>
  <dcterms:modified xsi:type="dcterms:W3CDTF">2024-11-01T13:55:57Z</dcterms:modified>
</cp:coreProperties>
</file>