
<file path=[Content_Types].xml><?xml version="1.0" encoding="utf-8"?>
<Types xmlns="http://schemas.openxmlformats.org/package/2006/content-types">
  <Default Extension="bin" ContentType="image/unknown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1272" r:id="rId2"/>
    <p:sldId id="1271" r:id="rId3"/>
    <p:sldId id="1268" r:id="rId4"/>
  </p:sldIdLst>
  <p:sldSz cx="9144000" cy="6858000" type="screen4x3"/>
  <p:notesSz cx="69977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CCECFF"/>
    <a:srgbClr val="FF0000"/>
    <a:srgbClr val="FFFFCC"/>
    <a:srgbClr val="CCFFFF"/>
    <a:srgbClr val="00FFFF"/>
    <a:srgbClr val="0099FF"/>
    <a:srgbClr val="CC0000"/>
    <a:srgbClr val="FFFF99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2" autoAdjust="0"/>
    <p:restoredTop sz="95676" autoAdjust="0"/>
  </p:normalViewPr>
  <p:slideViewPr>
    <p:cSldViewPr>
      <p:cViewPr varScale="1">
        <p:scale>
          <a:sx n="85" d="100"/>
          <a:sy n="85" d="100"/>
        </p:scale>
        <p:origin x="486" y="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501419-72EC-4A14-B9EF-51AF1A25C7D8}" type="datetimeFigureOut">
              <a:rPr lang="en-US" smtClean="0"/>
              <a:pPr/>
              <a:t>1/5/2025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5325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03725"/>
            <a:ext cx="5597525" cy="4171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86B08-5317-4BDF-91A2-5BA1EF3B46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4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2A34BB-FCA7-3EB9-B132-6EB9CD5961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16B18A3-3F9C-48C4-2E68-4283E18261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B26B8AB-745B-5632-6446-2EF4A00AB3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1EA866-9A57-CC23-BC0A-D2B5DD4606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9006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0278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b="0" i="0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058" indent="-28540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628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280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931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582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234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885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537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F0205A1-A5D6-4F57-A776-89FF36C80A72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841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245225"/>
            <a:ext cx="2667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: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bin"/><Relationship Id="rId4" Type="http://schemas.openxmlformats.org/officeDocument/2006/relationships/image" Target="../media/image4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cmdojo.com/design-six-sigma-methodologies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A112BF-F0BB-8DE4-D614-3507D533A3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2" name="Rectangle 150">
            <a:extLst>
              <a:ext uri="{FF2B5EF4-FFF2-40B4-BE49-F238E27FC236}">
                <a16:creationId xmlns:a16="http://schemas.microsoft.com/office/drawing/2014/main" id="{ADCE7480-5D1D-79DF-38DF-04BB81E76A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337" y="76200"/>
            <a:ext cx="54672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en-US" sz="2800" b="1" dirty="0">
                <a:solidFill>
                  <a:schemeClr val="tx2"/>
                </a:solidFill>
              </a:rPr>
              <a:t>Design for Six Sigma (</a:t>
            </a:r>
            <a:r>
              <a:rPr lang="en-US" altLang="en-US" sz="2800" b="1" dirty="0" err="1">
                <a:solidFill>
                  <a:schemeClr val="tx2"/>
                </a:solidFill>
              </a:rPr>
              <a:t>DFSS</a:t>
            </a:r>
            <a:r>
              <a:rPr lang="en-US" altLang="en-US" sz="2800" b="1" dirty="0">
                <a:solidFill>
                  <a:schemeClr val="tx2"/>
                </a:solidFill>
              </a:rPr>
              <a:t>)</a:t>
            </a:r>
            <a:endParaRPr lang="en-US" sz="2800" b="1" dirty="0"/>
          </a:p>
        </p:txBody>
      </p:sp>
      <p:sp>
        <p:nvSpPr>
          <p:cNvPr id="3233" name="Text Box 161">
            <a:extLst>
              <a:ext uri="{FF2B5EF4-FFF2-40B4-BE49-F238E27FC236}">
                <a16:creationId xmlns:a16="http://schemas.microsoft.com/office/drawing/2014/main" id="{E09CD93A-2EF1-4214-E651-0B589E8F20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3368" y="76200"/>
            <a:ext cx="177581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b="1" dirty="0"/>
              <a:t>Problem</a:t>
            </a:r>
          </a:p>
          <a:p>
            <a:r>
              <a:rPr lang="en-US" sz="1600" dirty="0"/>
              <a:t>How to create a new process?</a:t>
            </a:r>
          </a:p>
        </p:txBody>
      </p:sp>
      <p:sp>
        <p:nvSpPr>
          <p:cNvPr id="3237" name="Line 165">
            <a:extLst>
              <a:ext uri="{FF2B5EF4-FFF2-40B4-BE49-F238E27FC236}">
                <a16:creationId xmlns:a16="http://schemas.microsoft.com/office/drawing/2014/main" id="{5A3861B1-8F7E-FB2E-BE8F-C0E3EDA24B75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62" y="950795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238" name="Line 166">
            <a:extLst>
              <a:ext uri="{FF2B5EF4-FFF2-40B4-BE49-F238E27FC236}">
                <a16:creationId xmlns:a16="http://schemas.microsoft.com/office/drawing/2014/main" id="{E3DBE216-8000-B2D2-171D-8B7C0403CE2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93720" y="-3312"/>
            <a:ext cx="0" cy="95410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" name="Rectangle 4">
            <a:extLst>
              <a:ext uri="{FF2B5EF4-FFF2-40B4-BE49-F238E27FC236}">
                <a16:creationId xmlns:a16="http://schemas.microsoft.com/office/drawing/2014/main" id="{662DC01F-7B45-ED21-CF53-A21903EA4B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611" y="1033214"/>
            <a:ext cx="4119964" cy="2044406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0070C0"/>
                </a:solidFill>
              </a:rPr>
              <a:t>Design for Six Sigma (</a:t>
            </a:r>
            <a:r>
              <a:rPr lang="en-US" sz="1400" b="1" dirty="0" err="1">
                <a:solidFill>
                  <a:srgbClr val="0070C0"/>
                </a:solidFill>
              </a:rPr>
              <a:t>DFSS</a:t>
            </a:r>
            <a:r>
              <a:rPr lang="en-US" sz="1400" b="1" dirty="0">
                <a:solidFill>
                  <a:srgbClr val="0070C0"/>
                </a:solidFill>
              </a:rPr>
              <a:t>) </a:t>
            </a:r>
            <a:r>
              <a:rPr lang="en-US" sz="1400" dirty="0"/>
              <a:t>is used to create new products, processes, or services.</a:t>
            </a:r>
          </a:p>
          <a:p>
            <a:pPr marL="74295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dirty="0"/>
              <a:t>And to do it right the first time.</a:t>
            </a:r>
          </a:p>
          <a:p>
            <a:pPr marL="74295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dirty="0"/>
              <a:t>Traditional Six Sigma </a:t>
            </a:r>
            <a:r>
              <a:rPr lang="en-US" sz="1400" i="1" dirty="0"/>
              <a:t>improves an existing</a:t>
            </a:r>
            <a:r>
              <a:rPr lang="en-US" sz="1400" dirty="0"/>
              <a:t> product, process, or service.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b="1" dirty="0" err="1"/>
              <a:t>DFSS</a:t>
            </a:r>
            <a:r>
              <a:rPr lang="en-US" sz="1400" dirty="0"/>
              <a:t> </a:t>
            </a:r>
            <a:r>
              <a:rPr lang="en-US" sz="1400" dirty="0">
                <a:latin typeface="+mn-lt"/>
              </a:rPr>
              <a:t>m</a:t>
            </a:r>
            <a:r>
              <a:rPr lang="en-US" sz="1400" dirty="0"/>
              <a:t>ethodologies include: </a:t>
            </a:r>
            <a:r>
              <a:rPr lang="en-US" sz="1400" b="1" dirty="0" err="1">
                <a:solidFill>
                  <a:srgbClr val="0070C0"/>
                </a:solidFill>
              </a:rPr>
              <a:t>DCCDI</a:t>
            </a:r>
            <a:r>
              <a:rPr lang="en-US" sz="1400" b="1" dirty="0">
                <a:solidFill>
                  <a:srgbClr val="0070C0"/>
                </a:solidFill>
              </a:rPr>
              <a:t> </a:t>
            </a:r>
            <a:r>
              <a:rPr lang="en-US" sz="1400" dirty="0"/>
              <a:t>(Define, Customer Concept, Design and Implement), </a:t>
            </a:r>
            <a:r>
              <a:rPr lang="en-US" sz="1400" b="1" dirty="0" err="1">
                <a:solidFill>
                  <a:srgbClr val="0070C0"/>
                </a:solidFill>
              </a:rPr>
              <a:t>IDOV</a:t>
            </a:r>
            <a:r>
              <a:rPr lang="en-US" sz="1400" dirty="0">
                <a:latin typeface="+mn-lt"/>
              </a:rPr>
              <a:t> and </a:t>
            </a:r>
            <a:r>
              <a:rPr lang="en-US" sz="1400" b="1" dirty="0" err="1">
                <a:solidFill>
                  <a:srgbClr val="0070C0"/>
                </a:solidFill>
              </a:rPr>
              <a:t>DMADV</a:t>
            </a:r>
            <a:r>
              <a:rPr lang="en-US" sz="1400" b="1" dirty="0">
                <a:solidFill>
                  <a:srgbClr val="0070C0"/>
                </a:solidFill>
              </a:rPr>
              <a:t> </a:t>
            </a:r>
            <a:r>
              <a:rPr lang="en-US" sz="1400" dirty="0"/>
              <a:t>(</a:t>
            </a:r>
            <a:r>
              <a:rPr lang="en-US" sz="1200" dirty="0"/>
              <a:t>see images, below</a:t>
            </a:r>
            <a:r>
              <a:rPr lang="en-US" sz="1400" dirty="0"/>
              <a:t>).</a:t>
            </a:r>
          </a:p>
          <a:p>
            <a:pPr marL="74295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sz="1400" kern="0" dirty="0"/>
              <a:t>Each uses multiple 6 sigma tools.</a:t>
            </a:r>
          </a:p>
        </p:txBody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62066AC5-E9A8-3620-3720-B3DC111C2C10}"/>
              </a:ext>
            </a:extLst>
          </p:cNvPr>
          <p:cNvSpPr/>
          <p:nvPr/>
        </p:nvSpPr>
        <p:spPr>
          <a:xfrm>
            <a:off x="4784445" y="1666031"/>
            <a:ext cx="4230202" cy="731384"/>
          </a:xfrm>
          <a:prstGeom prst="triangle">
            <a:avLst>
              <a:gd name="adj" fmla="val 3910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D91380C-51C9-D342-569A-3C282EFAE33F}"/>
              </a:ext>
            </a:extLst>
          </p:cNvPr>
          <p:cNvSpPr txBox="1"/>
          <p:nvPr/>
        </p:nvSpPr>
        <p:spPr>
          <a:xfrm>
            <a:off x="5753368" y="1056443"/>
            <a:ext cx="1752063" cy="923330"/>
          </a:xfrm>
          <a:prstGeom prst="rect">
            <a:avLst/>
          </a:prstGeom>
          <a:solidFill>
            <a:srgbClr val="CCE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en-US" b="1" dirty="0" err="1">
                <a:solidFill>
                  <a:schemeClr val="tx2"/>
                </a:solidFill>
              </a:rPr>
              <a:t>DFSS</a:t>
            </a:r>
            <a:r>
              <a:rPr lang="en-US" altLang="en-US" b="1" dirty="0">
                <a:solidFill>
                  <a:schemeClr val="tx2"/>
                </a:solidFill>
              </a:rPr>
              <a:t> </a:t>
            </a:r>
          </a:p>
          <a:p>
            <a:pPr algn="ctr"/>
            <a:r>
              <a:rPr lang="en-US" altLang="en-US" b="1" dirty="0">
                <a:solidFill>
                  <a:schemeClr val="tx2"/>
                </a:solidFill>
              </a:rPr>
              <a:t>Process</a:t>
            </a:r>
          </a:p>
          <a:p>
            <a:pPr algn="ctr"/>
            <a:endParaRPr lang="en-US" b="1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E51EED5-7230-442C-D01C-B5002FE57BBF}"/>
              </a:ext>
            </a:extLst>
          </p:cNvPr>
          <p:cNvSpPr txBox="1"/>
          <p:nvPr/>
        </p:nvSpPr>
        <p:spPr>
          <a:xfrm>
            <a:off x="4599362" y="1085603"/>
            <a:ext cx="10302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rgbClr val="0070C0"/>
                </a:solidFill>
              </a:rPr>
              <a:t>Customer need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68F71E5B-74E4-FFC9-E620-ACB7E25EE210}"/>
              </a:ext>
            </a:extLst>
          </p:cNvPr>
          <p:cNvCxnSpPr>
            <a:cxnSpLocks/>
          </p:cNvCxnSpPr>
          <p:nvPr/>
        </p:nvCxnSpPr>
        <p:spPr>
          <a:xfrm>
            <a:off x="4572000" y="1633250"/>
            <a:ext cx="118872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CA17DD85-EA50-F04C-4A24-BE170FAF1218}"/>
              </a:ext>
            </a:extLst>
          </p:cNvPr>
          <p:cNvCxnSpPr>
            <a:cxnSpLocks/>
          </p:cNvCxnSpPr>
          <p:nvPr/>
        </p:nvCxnSpPr>
        <p:spPr>
          <a:xfrm>
            <a:off x="7529185" y="1628727"/>
            <a:ext cx="1188720" cy="9046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839B43CB-6C30-B1F8-C7DC-0F9D5C9F644A}"/>
              </a:ext>
            </a:extLst>
          </p:cNvPr>
          <p:cNvSpPr txBox="1"/>
          <p:nvPr/>
        </p:nvSpPr>
        <p:spPr>
          <a:xfrm>
            <a:off x="7519767" y="1086295"/>
            <a:ext cx="1143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New process</a:t>
            </a:r>
          </a:p>
        </p:txBody>
      </p:sp>
      <p:sp>
        <p:nvSpPr>
          <p:cNvPr id="39" name="Text Box 44">
            <a:extLst>
              <a:ext uri="{FF2B5EF4-FFF2-40B4-BE49-F238E27FC236}">
                <a16:creationId xmlns:a16="http://schemas.microsoft.com/office/drawing/2014/main" id="{1F9F3DD1-A296-DDF9-7C60-72DC4BD762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2231" y="28979"/>
            <a:ext cx="10556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solidFill>
                  <a:srgbClr val="000000"/>
                </a:solidFill>
              </a:rPr>
              <a:t>Difficulty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523E827-D9D1-C9D7-E00B-CC10D82B4C06}"/>
              </a:ext>
            </a:extLst>
          </p:cNvPr>
          <p:cNvSpPr txBox="1"/>
          <p:nvPr/>
        </p:nvSpPr>
        <p:spPr>
          <a:xfrm>
            <a:off x="7880330" y="357693"/>
            <a:ext cx="979488" cy="523220"/>
          </a:xfrm>
          <a:prstGeom prst="rect">
            <a:avLst/>
          </a:prstGeom>
          <a:solidFill>
            <a:srgbClr val="FF99CC"/>
          </a:solidFill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1400" dirty="0"/>
              <a:t>Work with an SME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B2B8D2A-1366-C797-E7CC-6B2B6B9EC034}"/>
              </a:ext>
            </a:extLst>
          </p:cNvPr>
          <p:cNvSpPr txBox="1"/>
          <p:nvPr/>
        </p:nvSpPr>
        <p:spPr>
          <a:xfrm>
            <a:off x="250506" y="5979081"/>
            <a:ext cx="251078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900" dirty="0"/>
              <a:t>https://isowatch.wordpress.com/2018/10/23/six-sigma-is-draining-employees-creativity/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3B935CD-32FF-2765-F82C-3C87BB6220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647" r="-233"/>
          <a:stretch/>
        </p:blipFill>
        <p:spPr>
          <a:xfrm>
            <a:off x="193856" y="3780376"/>
            <a:ext cx="3840480" cy="2583857"/>
          </a:xfrm>
          <a:prstGeom prst="rect">
            <a:avLst/>
          </a:prstGeom>
        </p:spPr>
      </p:pic>
      <p:sp>
        <p:nvSpPr>
          <p:cNvPr id="27" name="Text Box 20">
            <a:extLst>
              <a:ext uri="{FF2B5EF4-FFF2-40B4-BE49-F238E27FC236}">
                <a16:creationId xmlns:a16="http://schemas.microsoft.com/office/drawing/2014/main" id="{246DC392-ED1D-0BDF-0EB4-995C6385C2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4445" y="2364491"/>
            <a:ext cx="4242535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thinThick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+mn-lt"/>
              </a:rPr>
              <a:t>Select a </a:t>
            </a:r>
            <a:r>
              <a:rPr lang="en-US" sz="1600" dirty="0" err="1">
                <a:latin typeface="+mn-lt"/>
              </a:rPr>
              <a:t>DFSS</a:t>
            </a:r>
            <a:r>
              <a:rPr lang="en-US" sz="1600" dirty="0">
                <a:latin typeface="+mn-lt"/>
              </a:rPr>
              <a:t> m</a:t>
            </a:r>
            <a:r>
              <a:rPr lang="en-US" sz="1600" dirty="0"/>
              <a:t>ethodology</a:t>
            </a:r>
            <a:r>
              <a:rPr lang="en-US" sz="1600" dirty="0">
                <a:latin typeface="+mn-lt"/>
              </a:rPr>
              <a:t> (e.g., </a:t>
            </a:r>
            <a:r>
              <a:rPr lang="en-US" sz="1600" dirty="0" err="1">
                <a:latin typeface="+mn-lt"/>
              </a:rPr>
              <a:t>IDOV</a:t>
            </a:r>
            <a:r>
              <a:rPr lang="en-US" sz="1600" dirty="0">
                <a:latin typeface="+mn-lt"/>
              </a:rPr>
              <a:t>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Arial" panose="020B0604020202020204" pitchFamily="34" charset="0"/>
              </a:rPr>
              <a:t>Follow the steps of this </a:t>
            </a:r>
            <a:r>
              <a:rPr lang="en-US" sz="1600" dirty="0">
                <a:latin typeface="+mn-lt"/>
              </a:rPr>
              <a:t>m</a:t>
            </a:r>
            <a:r>
              <a:rPr lang="en-US" sz="1600" dirty="0"/>
              <a:t>ethodology</a:t>
            </a:r>
            <a:r>
              <a:rPr lang="en-US" sz="1600" dirty="0">
                <a:latin typeface="Arial" panose="020B0604020202020204" pitchFamily="34" charset="0"/>
              </a:rPr>
              <a:t>, using six sigma tools for each step.</a:t>
            </a:r>
            <a:endParaRPr lang="en-US" sz="16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8CF0F67-37DC-6847-C31F-BDEA0AD98322}"/>
              </a:ext>
            </a:extLst>
          </p:cNvPr>
          <p:cNvSpPr txBox="1"/>
          <p:nvPr/>
        </p:nvSpPr>
        <p:spPr>
          <a:xfrm>
            <a:off x="4599362" y="3774645"/>
            <a:ext cx="4415284" cy="342991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  <a:latin typeface="+mn-lt"/>
              </a:defRPr>
            </a:lvl1pPr>
            <a:lvl2pPr>
              <a:defRPr>
                <a:solidFill>
                  <a:schemeClr val="lt1"/>
                </a:solidFill>
                <a:latin typeface="+mn-lt"/>
              </a:defRPr>
            </a:lvl2pPr>
            <a:lvl3pPr>
              <a:defRPr>
                <a:solidFill>
                  <a:schemeClr val="lt1"/>
                </a:solidFill>
                <a:latin typeface="+mn-lt"/>
              </a:defRPr>
            </a:lvl3pPr>
            <a:lvl4pPr>
              <a:defRPr>
                <a:solidFill>
                  <a:schemeClr val="lt1"/>
                </a:solidFill>
                <a:latin typeface="+mn-lt"/>
              </a:defRPr>
            </a:lvl4pPr>
            <a:lvl5pPr>
              <a:defRPr>
                <a:solidFill>
                  <a:schemeClr val="lt1"/>
                </a:solidFill>
                <a:latin typeface="+mn-lt"/>
              </a:defRPr>
            </a:lvl5pPr>
            <a:lvl6pPr>
              <a:defRPr>
                <a:solidFill>
                  <a:schemeClr val="lt1"/>
                </a:solidFill>
                <a:latin typeface="+mn-lt"/>
              </a:defRPr>
            </a:lvl6pPr>
            <a:lvl7pPr>
              <a:defRPr>
                <a:solidFill>
                  <a:schemeClr val="lt1"/>
                </a:solidFill>
                <a:latin typeface="+mn-lt"/>
              </a:defRPr>
            </a:lvl7pPr>
            <a:lvl8pPr>
              <a:defRPr>
                <a:solidFill>
                  <a:schemeClr val="lt1"/>
                </a:solidFill>
                <a:latin typeface="+mn-lt"/>
              </a:defRPr>
            </a:lvl8pPr>
            <a:lvl9pPr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US" sz="1600" b="1" dirty="0" err="1">
                <a:solidFill>
                  <a:schemeClr val="tx1"/>
                </a:solidFill>
              </a:rPr>
              <a:t>DMADV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sz="1400" dirty="0">
                <a:solidFill>
                  <a:schemeClr val="tx1"/>
                </a:solidFill>
              </a:rPr>
              <a:t>(Define, Measure, Analyze, Design, Verify)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F9B805BE-F92D-C7CB-06C0-DFF57C92E0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9362" y="4116526"/>
            <a:ext cx="4415285" cy="219816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D829B0D-5993-338D-E614-A2A4B6593DC2}"/>
              </a:ext>
            </a:extLst>
          </p:cNvPr>
          <p:cNvSpPr txBox="1"/>
          <p:nvPr/>
        </p:nvSpPr>
        <p:spPr>
          <a:xfrm>
            <a:off x="201382" y="3429000"/>
            <a:ext cx="3802974" cy="342991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  <a:latin typeface="+mn-lt"/>
              </a:defRPr>
            </a:lvl1pPr>
            <a:lvl2pPr>
              <a:defRPr>
                <a:solidFill>
                  <a:schemeClr val="lt1"/>
                </a:solidFill>
                <a:latin typeface="+mn-lt"/>
              </a:defRPr>
            </a:lvl2pPr>
            <a:lvl3pPr>
              <a:defRPr>
                <a:solidFill>
                  <a:schemeClr val="lt1"/>
                </a:solidFill>
                <a:latin typeface="+mn-lt"/>
              </a:defRPr>
            </a:lvl3pPr>
            <a:lvl4pPr>
              <a:defRPr>
                <a:solidFill>
                  <a:schemeClr val="lt1"/>
                </a:solidFill>
                <a:latin typeface="+mn-lt"/>
              </a:defRPr>
            </a:lvl4pPr>
            <a:lvl5pPr>
              <a:defRPr>
                <a:solidFill>
                  <a:schemeClr val="lt1"/>
                </a:solidFill>
                <a:latin typeface="+mn-lt"/>
              </a:defRPr>
            </a:lvl5pPr>
            <a:lvl6pPr>
              <a:defRPr>
                <a:solidFill>
                  <a:schemeClr val="lt1"/>
                </a:solidFill>
                <a:latin typeface="+mn-lt"/>
              </a:defRPr>
            </a:lvl6pPr>
            <a:lvl7pPr>
              <a:defRPr>
                <a:solidFill>
                  <a:schemeClr val="lt1"/>
                </a:solidFill>
                <a:latin typeface="+mn-lt"/>
              </a:defRPr>
            </a:lvl7pPr>
            <a:lvl8pPr>
              <a:defRPr>
                <a:solidFill>
                  <a:schemeClr val="lt1"/>
                </a:solidFill>
                <a:latin typeface="+mn-lt"/>
              </a:defRPr>
            </a:lvl8pPr>
            <a:lvl9pPr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US" sz="1600" b="1" dirty="0" err="1">
                <a:solidFill>
                  <a:schemeClr val="tx1"/>
                </a:solidFill>
              </a:rPr>
              <a:t>IDOV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400" dirty="0">
                <a:solidFill>
                  <a:schemeClr val="tx1"/>
                </a:solidFill>
              </a:rPr>
              <a:t>(Identify, Design, Optimize, Validate)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0A9CE8-FEE3-DE92-1A1D-99DA295BB134}"/>
              </a:ext>
            </a:extLst>
          </p:cNvPr>
          <p:cNvSpPr txBox="1"/>
          <p:nvPr/>
        </p:nvSpPr>
        <p:spPr>
          <a:xfrm>
            <a:off x="193856" y="6348413"/>
            <a:ext cx="251078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00" dirty="0"/>
              <a:t>https://isowatch.wordpress.com/2018/10/23/six-sigma-is-draining-employees-creativity/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13243C4-A917-525A-8DDC-287AA9033389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2022-2025 Dan Zwillinger.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58746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0" y="58703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Rectangle 150"/>
          <p:cNvSpPr>
            <a:spLocks noChangeArrowheads="1"/>
          </p:cNvSpPr>
          <p:nvPr/>
        </p:nvSpPr>
        <p:spPr bwMode="auto">
          <a:xfrm>
            <a:off x="162337" y="76200"/>
            <a:ext cx="70596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en-US" sz="2800" b="1" dirty="0" err="1">
                <a:solidFill>
                  <a:schemeClr val="tx2"/>
                </a:solidFill>
              </a:rPr>
              <a:t>DFSS</a:t>
            </a:r>
            <a:r>
              <a:rPr lang="en-US" altLang="en-US" sz="2800" b="1" dirty="0">
                <a:solidFill>
                  <a:schemeClr val="tx2"/>
                </a:solidFill>
              </a:rPr>
              <a:t> </a:t>
            </a:r>
            <a:r>
              <a:rPr lang="en-US" sz="2800" b="1" dirty="0"/>
              <a:t>– Example – Bicycle Manufacturer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D4768A1-4E17-4AF0-A49C-882D2B200178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2022-2025 Dan Zwillinger. All rights reserved.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9C59FD7-AB76-49CA-8A16-92EA8B19CE62}"/>
              </a:ext>
            </a:extLst>
          </p:cNvPr>
          <p:cNvSpPr txBox="1"/>
          <p:nvPr/>
        </p:nvSpPr>
        <p:spPr>
          <a:xfrm>
            <a:off x="281795" y="1623712"/>
            <a:ext cx="4405420" cy="20621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/>
              <a:t>Select </a:t>
            </a:r>
            <a:r>
              <a:rPr lang="en-US" sz="1600" b="1" dirty="0" err="1"/>
              <a:t>DMADV</a:t>
            </a:r>
            <a:r>
              <a:rPr lang="en-US" sz="1600" dirty="0"/>
              <a:t> process. Then: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b="1" dirty="0"/>
              <a:t>Define</a:t>
            </a:r>
            <a:r>
              <a:rPr lang="en-US" sz="1600" dirty="0"/>
              <a:t>: Voice of the customer, SWOT, current state analysis, Kaizen, </a:t>
            </a:r>
            <a:r>
              <a:rPr lang="en-US" sz="1600" dirty="0" err="1"/>
              <a:t>SIPOC</a:t>
            </a:r>
            <a:endParaRPr lang="en-US" sz="1600" dirty="0"/>
          </a:p>
          <a:p>
            <a:pPr marL="342900" indent="-342900">
              <a:buFont typeface="+mj-lt"/>
              <a:buAutoNum type="arabicPeriod"/>
            </a:pPr>
            <a:r>
              <a:rPr lang="en-US" sz="1600" b="1" dirty="0"/>
              <a:t>Measure</a:t>
            </a:r>
            <a:r>
              <a:rPr lang="en-US" sz="1600" dirty="0"/>
              <a:t>: critical parameter management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b="1" dirty="0"/>
              <a:t>Analyze</a:t>
            </a:r>
            <a:r>
              <a:rPr lang="en-US" sz="1600" dirty="0"/>
              <a:t>: value stream map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b="1" dirty="0"/>
              <a:t>Design</a:t>
            </a:r>
            <a:r>
              <a:rPr lang="en-US" sz="1600" dirty="0"/>
              <a:t>: balanced scorecard, FMEA, control plan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b="1" dirty="0"/>
              <a:t>Verify</a:t>
            </a:r>
            <a:r>
              <a:rPr lang="en-US" sz="1600" dirty="0"/>
              <a:t>: Gage </a:t>
            </a:r>
            <a:r>
              <a:rPr lang="en-US" sz="1600" dirty="0" err="1"/>
              <a:t>R&amp;R</a:t>
            </a:r>
            <a:endParaRPr lang="en-US" sz="16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979D6B0-34EF-4D8F-8556-2560E2D7D8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5128" y="1645893"/>
            <a:ext cx="3931920" cy="221170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61046AA-1901-47F3-81F2-DA88DEF455B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5129" y="4335234"/>
            <a:ext cx="3931920" cy="221170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CC50102-452E-4AEC-BC70-AC7A12A7F68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314" y="4352379"/>
            <a:ext cx="3460826" cy="219456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04D2ACC-6A68-4699-49C0-E256AF0192DF}"/>
              </a:ext>
            </a:extLst>
          </p:cNvPr>
          <p:cNvSpPr txBox="1"/>
          <p:nvPr/>
        </p:nvSpPr>
        <p:spPr>
          <a:xfrm>
            <a:off x="281795" y="656233"/>
            <a:ext cx="70596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Images below are from “How to do </a:t>
            </a:r>
            <a:r>
              <a:rPr lang="en-US" sz="1400" dirty="0" err="1"/>
              <a:t>DMADV</a:t>
            </a:r>
            <a:r>
              <a:rPr lang="en-US" sz="1400" dirty="0"/>
              <a:t> Process? Supply Chain Easy Example” at https://sixsigmamania.com/?p=338 (with permission)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For each step, use multiple six sigma tools (some are listed below)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1FF13C4-95D2-57E0-82C9-1B2EF21BEB66}"/>
              </a:ext>
            </a:extLst>
          </p:cNvPr>
          <p:cNvSpPr txBox="1"/>
          <p:nvPr/>
        </p:nvSpPr>
        <p:spPr>
          <a:xfrm>
            <a:off x="4795128" y="1287030"/>
            <a:ext cx="3931920" cy="342991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  <a:latin typeface="+mn-lt"/>
              </a:defRPr>
            </a:lvl1pPr>
            <a:lvl2pPr>
              <a:defRPr>
                <a:solidFill>
                  <a:schemeClr val="lt1"/>
                </a:solidFill>
                <a:latin typeface="+mn-lt"/>
              </a:defRPr>
            </a:lvl2pPr>
            <a:lvl3pPr>
              <a:defRPr>
                <a:solidFill>
                  <a:schemeClr val="lt1"/>
                </a:solidFill>
                <a:latin typeface="+mn-lt"/>
              </a:defRPr>
            </a:lvl3pPr>
            <a:lvl4pPr>
              <a:defRPr>
                <a:solidFill>
                  <a:schemeClr val="lt1"/>
                </a:solidFill>
                <a:latin typeface="+mn-lt"/>
              </a:defRPr>
            </a:lvl4pPr>
            <a:lvl5pPr>
              <a:defRPr>
                <a:solidFill>
                  <a:schemeClr val="lt1"/>
                </a:solidFill>
                <a:latin typeface="+mn-lt"/>
              </a:defRPr>
            </a:lvl5pPr>
            <a:lvl6pPr>
              <a:defRPr>
                <a:solidFill>
                  <a:schemeClr val="lt1"/>
                </a:solidFill>
                <a:latin typeface="+mn-lt"/>
              </a:defRPr>
            </a:lvl6pPr>
            <a:lvl7pPr>
              <a:defRPr>
                <a:solidFill>
                  <a:schemeClr val="lt1"/>
                </a:solidFill>
                <a:latin typeface="+mn-lt"/>
              </a:defRPr>
            </a:lvl7pPr>
            <a:lvl8pPr>
              <a:defRPr>
                <a:solidFill>
                  <a:schemeClr val="lt1"/>
                </a:solidFill>
                <a:latin typeface="+mn-lt"/>
              </a:defRPr>
            </a:lvl8pPr>
            <a:lvl9pPr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US" sz="1400" b="1" dirty="0">
                <a:solidFill>
                  <a:srgbClr val="00B050"/>
                </a:solidFill>
              </a:rPr>
              <a:t>Step 1: Define</a:t>
            </a:r>
            <a:endParaRPr lang="en-US" sz="1400" dirty="0">
              <a:solidFill>
                <a:srgbClr val="00B05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6FCEAD6-E677-5B33-068C-BE07F878E9FF}"/>
              </a:ext>
            </a:extLst>
          </p:cNvPr>
          <p:cNvSpPr txBox="1"/>
          <p:nvPr/>
        </p:nvSpPr>
        <p:spPr>
          <a:xfrm>
            <a:off x="4795128" y="3966670"/>
            <a:ext cx="3931920" cy="342991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  <a:latin typeface="+mn-lt"/>
              </a:defRPr>
            </a:lvl1pPr>
            <a:lvl2pPr>
              <a:defRPr>
                <a:solidFill>
                  <a:schemeClr val="lt1"/>
                </a:solidFill>
                <a:latin typeface="+mn-lt"/>
              </a:defRPr>
            </a:lvl2pPr>
            <a:lvl3pPr>
              <a:defRPr>
                <a:solidFill>
                  <a:schemeClr val="lt1"/>
                </a:solidFill>
                <a:latin typeface="+mn-lt"/>
              </a:defRPr>
            </a:lvl3pPr>
            <a:lvl4pPr>
              <a:defRPr>
                <a:solidFill>
                  <a:schemeClr val="lt1"/>
                </a:solidFill>
                <a:latin typeface="+mn-lt"/>
              </a:defRPr>
            </a:lvl4pPr>
            <a:lvl5pPr>
              <a:defRPr>
                <a:solidFill>
                  <a:schemeClr val="lt1"/>
                </a:solidFill>
                <a:latin typeface="+mn-lt"/>
              </a:defRPr>
            </a:lvl5pPr>
            <a:lvl6pPr>
              <a:defRPr>
                <a:solidFill>
                  <a:schemeClr val="lt1"/>
                </a:solidFill>
                <a:latin typeface="+mn-lt"/>
              </a:defRPr>
            </a:lvl6pPr>
            <a:lvl7pPr>
              <a:defRPr>
                <a:solidFill>
                  <a:schemeClr val="lt1"/>
                </a:solidFill>
                <a:latin typeface="+mn-lt"/>
              </a:defRPr>
            </a:lvl7pPr>
            <a:lvl8pPr>
              <a:defRPr>
                <a:solidFill>
                  <a:schemeClr val="lt1"/>
                </a:solidFill>
                <a:latin typeface="+mn-lt"/>
              </a:defRPr>
            </a:lvl8pPr>
            <a:lvl9pPr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US" sz="1400" b="1" dirty="0">
                <a:solidFill>
                  <a:srgbClr val="00B050"/>
                </a:solidFill>
              </a:rPr>
              <a:t>Step 4: Design</a:t>
            </a:r>
            <a:endParaRPr lang="en-US" sz="1400" dirty="0">
              <a:solidFill>
                <a:srgbClr val="00B05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76FCCA-EE6A-B37B-F55A-3EFB39682DB1}"/>
              </a:ext>
            </a:extLst>
          </p:cNvPr>
          <p:cNvSpPr txBox="1"/>
          <p:nvPr/>
        </p:nvSpPr>
        <p:spPr>
          <a:xfrm>
            <a:off x="650314" y="4009388"/>
            <a:ext cx="3460826" cy="342991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  <a:latin typeface="+mn-lt"/>
              </a:defRPr>
            </a:lvl1pPr>
            <a:lvl2pPr>
              <a:defRPr>
                <a:solidFill>
                  <a:schemeClr val="lt1"/>
                </a:solidFill>
                <a:latin typeface="+mn-lt"/>
              </a:defRPr>
            </a:lvl2pPr>
            <a:lvl3pPr>
              <a:defRPr>
                <a:solidFill>
                  <a:schemeClr val="lt1"/>
                </a:solidFill>
                <a:latin typeface="+mn-lt"/>
              </a:defRPr>
            </a:lvl3pPr>
            <a:lvl4pPr>
              <a:defRPr>
                <a:solidFill>
                  <a:schemeClr val="lt1"/>
                </a:solidFill>
                <a:latin typeface="+mn-lt"/>
              </a:defRPr>
            </a:lvl4pPr>
            <a:lvl5pPr>
              <a:defRPr>
                <a:solidFill>
                  <a:schemeClr val="lt1"/>
                </a:solidFill>
                <a:latin typeface="+mn-lt"/>
              </a:defRPr>
            </a:lvl5pPr>
            <a:lvl6pPr>
              <a:defRPr>
                <a:solidFill>
                  <a:schemeClr val="lt1"/>
                </a:solidFill>
                <a:latin typeface="+mn-lt"/>
              </a:defRPr>
            </a:lvl6pPr>
            <a:lvl7pPr>
              <a:defRPr>
                <a:solidFill>
                  <a:schemeClr val="lt1"/>
                </a:solidFill>
                <a:latin typeface="+mn-lt"/>
              </a:defRPr>
            </a:lvl7pPr>
            <a:lvl8pPr>
              <a:defRPr>
                <a:solidFill>
                  <a:schemeClr val="lt1"/>
                </a:solidFill>
                <a:latin typeface="+mn-lt"/>
              </a:defRPr>
            </a:lvl8pPr>
            <a:lvl9pPr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US" sz="1400" b="1" dirty="0">
                <a:solidFill>
                  <a:srgbClr val="00B050"/>
                </a:solidFill>
              </a:rPr>
              <a:t>Step 5: Verify</a:t>
            </a:r>
            <a:endParaRPr lang="en-US" sz="1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591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36"/>
          <p:cNvSpPr txBox="1">
            <a:spLocks noChangeArrowheads="1"/>
          </p:cNvSpPr>
          <p:nvPr/>
        </p:nvSpPr>
        <p:spPr bwMode="auto">
          <a:xfrm>
            <a:off x="228599" y="76200"/>
            <a:ext cx="867338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en-US" sz="2800" b="1" dirty="0" err="1">
                <a:solidFill>
                  <a:schemeClr val="tx2"/>
                </a:solidFill>
              </a:rPr>
              <a:t>DFSS</a:t>
            </a:r>
            <a:r>
              <a:rPr lang="en-US" altLang="en-US" sz="2800" b="1" dirty="0">
                <a:solidFill>
                  <a:schemeClr val="tx2"/>
                </a:solidFill>
              </a:rPr>
              <a:t> </a:t>
            </a:r>
            <a:r>
              <a:rPr lang="en-US" altLang="en-US" sz="2800" b="1">
                <a:solidFill>
                  <a:srgbClr val="000000"/>
                </a:solidFill>
              </a:rPr>
              <a:t>– Notes</a:t>
            </a:r>
            <a:endParaRPr lang="en-US" altLang="en-US" sz="2800" b="1" dirty="0">
              <a:solidFill>
                <a:srgbClr val="0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253CC5-4D2A-46AB-B279-E209A31A6ABC}"/>
              </a:ext>
            </a:extLst>
          </p:cNvPr>
          <p:cNvSpPr txBox="1"/>
          <p:nvPr/>
        </p:nvSpPr>
        <p:spPr>
          <a:xfrm>
            <a:off x="514350" y="7239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10558E-45B5-4362-943B-40FE4163BADE}"/>
              </a:ext>
            </a:extLst>
          </p:cNvPr>
          <p:cNvSpPr txBox="1"/>
          <p:nvPr/>
        </p:nvSpPr>
        <p:spPr>
          <a:xfrm>
            <a:off x="4762501" y="723900"/>
            <a:ext cx="4114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2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213A775-8F53-462A-AEDE-6F4FA49E2843}"/>
              </a:ext>
            </a:extLst>
          </p:cNvPr>
          <p:cNvCxnSpPr/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DD68932-B129-4895-BCCC-E11021D776F0}"/>
              </a:ext>
            </a:extLst>
          </p:cNvPr>
          <p:cNvSpPr txBox="1"/>
          <p:nvPr/>
        </p:nvSpPr>
        <p:spPr>
          <a:xfrm>
            <a:off x="514350" y="1168400"/>
            <a:ext cx="4114800" cy="224676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There are many different </a:t>
            </a:r>
            <a:r>
              <a:rPr lang="en-US" sz="1400" dirty="0" err="1">
                <a:latin typeface="+mn-lt"/>
              </a:rPr>
              <a:t>DFSS</a:t>
            </a:r>
            <a:r>
              <a:rPr lang="en-US" sz="1400" dirty="0">
                <a:latin typeface="+mn-lt"/>
              </a:rPr>
              <a:t> m</a:t>
            </a:r>
            <a:r>
              <a:rPr lang="en-US" sz="1400" dirty="0"/>
              <a:t>ethodologies</a:t>
            </a:r>
            <a:r>
              <a:rPr lang="en-US" sz="1400" dirty="0">
                <a:latin typeface="+mn-lt"/>
              </a:rPr>
              <a:t>; most will work in most applications. 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One website lists 11 different m</a:t>
            </a:r>
            <a:r>
              <a:rPr lang="en-US" sz="1400" dirty="0"/>
              <a:t>ethodologies</a:t>
            </a:r>
            <a:r>
              <a:rPr lang="en-US" sz="1400" dirty="0">
                <a:latin typeface="+mn-lt"/>
              </a:rPr>
              <a:t>. (</a:t>
            </a:r>
            <a:r>
              <a:rPr lang="en-US" sz="1400" dirty="0">
                <a:latin typeface="+mn-lt"/>
                <a:hlinkClick r:id="rId3"/>
              </a:rPr>
              <a:t>https://www.scmdojo.com/design-six-sigma-methodologies/</a:t>
            </a:r>
            <a:r>
              <a:rPr lang="en-US" sz="1400" dirty="0">
                <a:latin typeface="+mn-lt"/>
              </a:rPr>
              <a:t>)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An SME can help select the most appropriate methodology and the most appropriate tools for each step of the methodology.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D2E6C37-3D60-4075-B12A-95857B601D06}"/>
              </a:ext>
            </a:extLst>
          </p:cNvPr>
          <p:cNvSpPr txBox="1"/>
          <p:nvPr/>
        </p:nvSpPr>
        <p:spPr>
          <a:xfrm>
            <a:off x="4787180" y="1147310"/>
            <a:ext cx="4114800" cy="181588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/>
              <a:t>A complete </a:t>
            </a:r>
            <a:r>
              <a:rPr lang="en-US" sz="1400" dirty="0" err="1"/>
              <a:t>DFSS</a:t>
            </a:r>
            <a:r>
              <a:rPr lang="en-US" sz="1400" dirty="0"/>
              <a:t> example entails many tools for each </a:t>
            </a:r>
            <a:r>
              <a:rPr lang="en-US" sz="1400" dirty="0">
                <a:latin typeface="+mn-lt"/>
              </a:rPr>
              <a:t>step of the methodology. One way to summarize the results obtained from all the tools used at a single step is via a graphic.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This example is notational. For every </a:t>
            </a:r>
            <a:r>
              <a:rPr lang="en-US" sz="1400" dirty="0" err="1">
                <a:latin typeface="+mn-lt"/>
              </a:rPr>
              <a:t>DFSS</a:t>
            </a:r>
            <a:r>
              <a:rPr lang="en-US" sz="1400" dirty="0">
                <a:latin typeface="+mn-lt"/>
              </a:rPr>
              <a:t> activity the specific 6 sigma tools used are chosen for the specific application.</a:t>
            </a:r>
            <a:endParaRPr lang="en-US" sz="14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70058A-1D4B-434C-A6C9-EBD78D843882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2022-2025 Dan Zwillinger. All rights reserved.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9008967-1798-73D2-E08F-B8C34FE2AA1B}"/>
              </a:ext>
            </a:extLst>
          </p:cNvPr>
          <p:cNvSpPr txBox="1"/>
          <p:nvPr/>
        </p:nvSpPr>
        <p:spPr>
          <a:xfrm>
            <a:off x="4762500" y="5765176"/>
            <a:ext cx="4114800" cy="10156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>
            <a:defPPr>
              <a:defRPr lang="en-US"/>
            </a:defPPr>
            <a:lvl1pPr marL="342900" indent="-342900" eaLnBrk="1" hangingPunct="1">
              <a:buFont typeface="+mj-lt"/>
              <a:buAutoNum type="arabicPeriod"/>
              <a:defRPr sz="1400"/>
            </a:lvl1pPr>
          </a:lstStyle>
          <a:p>
            <a:pPr marL="0" indent="0">
              <a:buNone/>
            </a:pPr>
            <a:r>
              <a:rPr lang="en-US" sz="1200" dirty="0"/>
              <a:t>Recommended web sites for additional information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https://www.creativesafetysupply.com/articles/understanding-design-for-six-sigma-dfss/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+mn-lt"/>
              </a:rPr>
              <a:t>https://www.scmdojo.com/design-six-sigma-methodologies/</a:t>
            </a:r>
            <a:endParaRPr lang="en-US" sz="1200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624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458</Words>
  <Application>Microsoft Office PowerPoint</Application>
  <PresentationFormat>On-screen Show (4:3)</PresentationFormat>
  <Paragraphs>49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2022-06-18T02:58:33Z</dcterms:created>
  <dcterms:modified xsi:type="dcterms:W3CDTF">2025-01-05T14:06:30Z</dcterms:modified>
</cp:coreProperties>
</file>