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889" r:id="rId2"/>
    <p:sldId id="1896" r:id="rId3"/>
    <p:sldId id="126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FF0000"/>
    <a:srgbClr val="CCFFCC"/>
    <a:srgbClr val="CCECFF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92" autoAdjust="0"/>
  </p:normalViewPr>
  <p:slideViewPr>
    <p:cSldViewPr>
      <p:cViewPr varScale="1">
        <p:scale>
          <a:sx n="90" d="100"/>
          <a:sy n="90" d="100"/>
        </p:scale>
        <p:origin x="61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121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6609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4225925" y="1878013"/>
            <a:ext cx="4752975" cy="1092832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Customer Segmentation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How to improve marketing and sales?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952095"/>
            <a:ext cx="5120640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Review industry data and market analysis.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Examine your current customer base.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Choose a customer segmentation model.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Consider customer segmentation software – essential for very large data collections.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Collect customer experience data – both direct (e.g., surveys) and indirect (e.g., </a:t>
            </a:r>
            <a:r>
              <a:rPr lang="en-US" sz="1600" dirty="0"/>
              <a:t>s</a:t>
            </a:r>
            <a:r>
              <a:rPr lang="en-US" sz="1600" dirty="0">
                <a:latin typeface="Arial" charset="0"/>
              </a:rPr>
              <a:t>ocial listening).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Analyze customer experience data.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Refine your customer segments, and repeat.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Customer Segmentation Process    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86570" y="2235570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6858" y="1334032"/>
            <a:ext cx="157802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Customer (or leads) data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Market data &amp; segmentation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38113" y="2248270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5995" y="1549475"/>
            <a:ext cx="1550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Customer segments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206210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70C0"/>
                </a:solidFill>
              </a:rPr>
              <a:t>Customer segmentation </a:t>
            </a:r>
            <a:r>
              <a:rPr lang="en-US" sz="1600" b="0" dirty="0"/>
              <a:t>(CS) divides customers based on common characteristics.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CS is tailored for each product.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CS improves marketing efforts.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Market segmentation relates to the whole market, CS is your part of the market.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CBCB77-68C3-3054-121F-0306E9E95E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231" y="5416003"/>
            <a:ext cx="2204350" cy="1313145"/>
          </a:xfrm>
          <a:prstGeom prst="rect">
            <a:avLst/>
          </a:prstGeom>
        </p:spPr>
      </p:pic>
      <p:sp>
        <p:nvSpPr>
          <p:cNvPr id="6" name="Text Box 44">
            <a:extLst>
              <a:ext uri="{FF2B5EF4-FFF2-40B4-BE49-F238E27FC236}">
                <a16:creationId xmlns:a16="http://schemas.microsoft.com/office/drawing/2014/main" id="{CA09454A-A1EE-A4A5-8E2C-9795A1A36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2AE14F-119F-9B69-9F5C-668FE37882DD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04A93FB-D97B-BDB4-5AA3-B7A4579B1F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494753"/>
              </p:ext>
            </p:extLst>
          </p:nvPr>
        </p:nvGraphicFramePr>
        <p:xfrm>
          <a:off x="127000" y="4099655"/>
          <a:ext cx="36769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575">
                  <a:extLst>
                    <a:ext uri="{9D8B030D-6E8A-4147-A177-3AD203B41FA5}">
                      <a16:colId xmlns:a16="http://schemas.microsoft.com/office/drawing/2014/main" val="496624794"/>
                    </a:ext>
                  </a:extLst>
                </a:gridCol>
                <a:gridCol w="2496325">
                  <a:extLst>
                    <a:ext uri="{9D8B030D-6E8A-4147-A177-3AD203B41FA5}">
                      <a16:colId xmlns:a16="http://schemas.microsoft.com/office/drawing/2014/main" val="1283427294"/>
                    </a:ext>
                  </a:extLst>
                </a:gridCol>
              </a:tblGrid>
              <a:tr h="186705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Segment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Question addressed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29020"/>
                  </a:ext>
                </a:extLst>
              </a:tr>
              <a:tr h="186705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Demographic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Who are your buyers?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707895"/>
                  </a:ext>
                </a:extLst>
              </a:tr>
              <a:tr h="186705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Psychographic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Why are they buying?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439173"/>
                  </a:ext>
                </a:extLst>
              </a:tr>
              <a:tr h="186705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Geographic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Where are your buyers?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362596"/>
                  </a:ext>
                </a:extLst>
              </a:tr>
              <a:tr h="186705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Behavioral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How are they buying?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051907"/>
                  </a:ext>
                </a:extLst>
              </a:tr>
              <a:tr h="186705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Benefit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What benefits entice your buyers?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6063176"/>
                  </a:ext>
                </a:extLst>
              </a:tr>
              <a:tr h="186705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Firmographic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What business types are buying?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541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63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Customer Segmentation – </a:t>
            </a:r>
            <a:r>
              <a:rPr lang="en-US" altLang="en-US" sz="2000" b="1" dirty="0"/>
              <a:t>Example</a:t>
            </a:r>
            <a:r>
              <a:rPr lang="en-US" altLang="en-US" sz="2800" b="1" dirty="0"/>
              <a:t> – 6in6 Consulting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161925" y="703263"/>
            <a:ext cx="7482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1600" dirty="0"/>
              <a:t>Consider starting </a:t>
            </a:r>
            <a:r>
              <a:rPr lang="en-US" sz="1600" b="0" dirty="0">
                <a:latin typeface="Arial" charset="0"/>
              </a:rPr>
              <a:t>a Six Sigma consulting business based on 6in6 presentations. What are the customer segments?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F853E5-4465-FD7B-6E4D-25FDB1EC4542}"/>
              </a:ext>
            </a:extLst>
          </p:cNvPr>
          <p:cNvSpPr txBox="1"/>
          <p:nvPr/>
        </p:nvSpPr>
        <p:spPr>
          <a:xfrm>
            <a:off x="278104" y="1355130"/>
            <a:ext cx="8441636" cy="50167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dirty="0"/>
              <a:t>Industry data: there are many Six Sigma consulting groups, large and small (e.g., Bain &amp; Company, KPMG, PwC). Presume we have determined the market size (e.g., engagements, dollars) and types of offerings (e.g., classes, seminars, contract work).</a:t>
            </a:r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dirty="0"/>
              <a:t>With no customers, the leads are: supporting non-profits, corporate hourly consulting on demand, teaching academic classes.</a:t>
            </a:r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dirty="0"/>
              <a:t>  </a:t>
            </a:r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600" dirty="0"/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600" dirty="0"/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600" dirty="0"/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600" dirty="0"/>
          </a:p>
          <a:p>
            <a:pPr eaLnBrk="1" hangingPunct="1">
              <a:spcBef>
                <a:spcPts val="0"/>
              </a:spcBef>
              <a:defRPr/>
            </a:pPr>
            <a:endParaRPr lang="en-US" sz="1600" dirty="0"/>
          </a:p>
          <a:p>
            <a:pPr eaLnBrk="1" hangingPunct="1">
              <a:spcBef>
                <a:spcPts val="0"/>
              </a:spcBef>
              <a:defRPr/>
            </a:pPr>
            <a:endParaRPr lang="en-US" sz="1600" dirty="0"/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 startAt="4"/>
              <a:defRPr/>
            </a:pPr>
            <a:r>
              <a:rPr lang="en-US" sz="1600" dirty="0"/>
              <a:t>Skip SW.     5. &amp; 6. Survey target audiences to find what they want/don’t want:</a:t>
            </a:r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 startAt="4"/>
              <a:defRPr/>
            </a:pPr>
            <a:endParaRPr lang="en-US" sz="1600" dirty="0"/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 startAt="4"/>
              <a:defRPr/>
            </a:pPr>
            <a:endParaRPr lang="en-US" sz="1600" dirty="0"/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 startAt="4"/>
              <a:defRPr/>
            </a:pPr>
            <a:endParaRPr lang="en-US" sz="1600" dirty="0"/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 startAt="7"/>
              <a:defRPr/>
            </a:pPr>
            <a:r>
              <a:rPr lang="en-US" sz="1600" dirty="0"/>
              <a:t>Due to lack of specific experience: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Drop corporate work (for now)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Segment non-profits by funding:  low (local arts groups), high (museums)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Repeat analysis.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CD6B48E-41D4-69ED-93FA-691263C13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364481"/>
              </p:ext>
            </p:extLst>
          </p:nvPr>
        </p:nvGraphicFramePr>
        <p:xfrm>
          <a:off x="753952" y="2705973"/>
          <a:ext cx="7965788" cy="1472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583">
                  <a:extLst>
                    <a:ext uri="{9D8B030D-6E8A-4147-A177-3AD203B41FA5}">
                      <a16:colId xmlns:a16="http://schemas.microsoft.com/office/drawing/2014/main" val="3468812539"/>
                    </a:ext>
                  </a:extLst>
                </a:gridCol>
                <a:gridCol w="1920250">
                  <a:extLst>
                    <a:ext uri="{9D8B030D-6E8A-4147-A177-3AD203B41FA5}">
                      <a16:colId xmlns:a16="http://schemas.microsoft.com/office/drawing/2014/main" val="87008035"/>
                    </a:ext>
                  </a:extLst>
                </a:gridCol>
                <a:gridCol w="1805035">
                  <a:extLst>
                    <a:ext uri="{9D8B030D-6E8A-4147-A177-3AD203B41FA5}">
                      <a16:colId xmlns:a16="http://schemas.microsoft.com/office/drawing/2014/main" val="4043396011"/>
                    </a:ext>
                  </a:extLst>
                </a:gridCol>
                <a:gridCol w="2457920">
                  <a:extLst>
                    <a:ext uri="{9D8B030D-6E8A-4147-A177-3AD203B41FA5}">
                      <a16:colId xmlns:a16="http://schemas.microsoft.com/office/drawing/2014/main" val="3131616951"/>
                    </a:ext>
                  </a:extLst>
                </a:gridCol>
              </a:tblGrid>
              <a:tr h="283872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Segment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Non-profits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Hourly work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Teaching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117556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+mn-lt"/>
                        </a:rPr>
                        <a:t>Demographic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Older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All ages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Younger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628694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+mn-lt"/>
                        </a:rPr>
                        <a:t>Psychographic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Teach skills they will apply themselves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Needed training and coaching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Baseline student learning, support student projects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740748"/>
                  </a:ext>
                </a:extLst>
              </a:tr>
              <a:tr h="198047"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Geographic – where to meet decision makers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At their regularly scheduled meetings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At conferences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Go to schools to meet the Dean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933563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13E0963-B600-B388-A36B-164CF1C55D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183231"/>
              </p:ext>
            </p:extLst>
          </p:nvPr>
        </p:nvGraphicFramePr>
        <p:xfrm>
          <a:off x="2530565" y="4620193"/>
          <a:ext cx="6189175" cy="6400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926220">
                  <a:extLst>
                    <a:ext uri="{9D8B030D-6E8A-4147-A177-3AD203B41FA5}">
                      <a16:colId xmlns:a16="http://schemas.microsoft.com/office/drawing/2014/main" val="87008035"/>
                    </a:ext>
                  </a:extLst>
                </a:gridCol>
                <a:gridCol w="1829741">
                  <a:extLst>
                    <a:ext uri="{9D8B030D-6E8A-4147-A177-3AD203B41FA5}">
                      <a16:colId xmlns:a16="http://schemas.microsoft.com/office/drawing/2014/main" val="4043396011"/>
                    </a:ext>
                  </a:extLst>
                </a:gridCol>
                <a:gridCol w="2433214">
                  <a:extLst>
                    <a:ext uri="{9D8B030D-6E8A-4147-A177-3AD203B41FA5}">
                      <a16:colId xmlns:a16="http://schemas.microsoft.com/office/drawing/2014/main" val="3131616951"/>
                    </a:ext>
                  </a:extLst>
                </a:gridCol>
              </a:tblGrid>
              <a:tr h="159070"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</a:rPr>
                        <a:t>Cost sensitive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</a:rPr>
                        <a:t>Any day/time works</a:t>
                      </a:r>
                      <a:endParaRPr lang="en-US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</a:rPr>
                        <a:t>Want focus in specific areas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</a:rPr>
                        <a:t>Work regular hours</a:t>
                      </a:r>
                      <a:endParaRPr lang="en-US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</a:rPr>
                        <a:t>Want video presentations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</a:rPr>
                        <a:t>Need to be available at all hours to help students</a:t>
                      </a:r>
                      <a:endParaRPr lang="en-US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62869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4B53E53-2B13-8399-37D8-DF67EF128174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751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Customer Segmentation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/>
              <a:t>CS helps to: improve marketing, identify new products, and improve customer experience.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/>
              <a:t>Customer behaviors and needs aren’t static, a CS needs to be refreshed appropriately.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Some products are for all (e.g., food), some are tied tightly to demographics (e.g., music).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Machine learning (ML) techniques (e.g., clustering) can identify similarities in customer data, to create a CS.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There are many segmentations. For example, where a customer is in an activities' lifecycle (e.g., buying for children or grandchildren).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CS helps understand market share: in insurance a business might get 100% of a customer’s need (e.g., house, car, pet), a supermarkets likely gets less than 100%.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While CS is useful, it can be misleading for new capabilities/technologies where there are few existing customers.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7E6A7-E79B-C312-7137-BB7528728E0C}"/>
              </a:ext>
            </a:extLst>
          </p:cNvPr>
          <p:cNvSpPr txBox="1"/>
          <p:nvPr/>
        </p:nvSpPr>
        <p:spPr>
          <a:xfrm>
            <a:off x="4762500" y="5502870"/>
            <a:ext cx="4114800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200" dirty="0">
                <a:latin typeface="Arial" charset="0"/>
              </a:rPr>
              <a:t>Recommended web sites for more information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https://www.qualtrics.com/experience-management/brand/customer-segmentation/</a:t>
            </a:r>
            <a:endParaRPr lang="en-US" sz="1200" dirty="0">
              <a:solidFill>
                <a:schemeClr val="tx1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https://www.coursera.org/articles/customer-segmentation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652</Words>
  <Application>Microsoft Office PowerPoint</Application>
  <PresentationFormat>On-screen Show (4:3)</PresentationFormat>
  <Paragraphs>93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2022-06-18T02:53:21Z</dcterms:created>
  <dcterms:modified xsi:type="dcterms:W3CDTF">2024-01-30T00:04:00Z</dcterms:modified>
</cp:coreProperties>
</file>