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889" r:id="rId2"/>
    <p:sldId id="1900" r:id="rId3"/>
    <p:sldId id="1268" r:id="rId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FF0000"/>
    <a:srgbClr val="CCFFCC"/>
    <a:srgbClr val="CCECFF"/>
    <a:srgbClr val="FFFFCC"/>
    <a:srgbClr val="CCFFFF"/>
    <a:srgbClr val="00FFFF"/>
    <a:srgbClr val="0099FF"/>
    <a:srgbClr val="CC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9" autoAdjust="0"/>
    <p:restoredTop sz="94692" autoAdjust="0"/>
  </p:normalViewPr>
  <p:slideViewPr>
    <p:cSldViewPr>
      <p:cViewPr varScale="1">
        <p:scale>
          <a:sx n="86" d="100"/>
          <a:sy n="86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58" y="78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43" y="0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10/14/2024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79" tIns="47540" rIns="95079" bIns="475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0570"/>
            <a:ext cx="5851496" cy="4320540"/>
          </a:xfrm>
          <a:prstGeom prst="rect">
            <a:avLst/>
          </a:prstGeom>
        </p:spPr>
        <p:txBody>
          <a:bodyPr vert="horz" lIns="95079" tIns="47540" rIns="95079" bIns="475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43" y="9119496"/>
            <a:ext cx="3169699" cy="480060"/>
          </a:xfrm>
          <a:prstGeom prst="rect">
            <a:avLst/>
          </a:prstGeom>
        </p:spPr>
        <p:txBody>
          <a:bodyPr vert="horz" lIns="95079" tIns="47540" rIns="95079" bIns="4754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4121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ADC9C-D915-DE59-A78E-A3690D7C6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5A678601-0890-E72F-7E43-BEAA001554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E0CA57F0-C1EA-1608-AC7D-82473235A0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90C6532-24AC-B081-E0FE-5AD16FA2AB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638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4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72C1694-0957-E69D-1A14-948F01E3C65A}"/>
              </a:ext>
            </a:extLst>
          </p:cNvPr>
          <p:cNvGrpSpPr/>
          <p:nvPr userDrawn="1"/>
        </p:nvGrpSpPr>
        <p:grpSpPr>
          <a:xfrm>
            <a:off x="-480" y="0"/>
            <a:ext cx="9153185" cy="6854017"/>
            <a:chOff x="-480" y="0"/>
            <a:chExt cx="9153185" cy="6854017"/>
          </a:xfrm>
          <a:solidFill>
            <a:schemeClr val="bg1">
              <a:lumMod val="6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7B81529-7497-FCFD-811E-4C7EC3267C89}"/>
                </a:ext>
              </a:extLst>
            </p:cNvPr>
            <p:cNvSpPr/>
            <p:nvPr userDrawn="1"/>
          </p:nvSpPr>
          <p:spPr>
            <a:xfrm>
              <a:off x="0" y="0"/>
              <a:ext cx="9144000" cy="457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854854-E4EA-1FE3-517F-8A14ED1204A9}"/>
                </a:ext>
              </a:extLst>
            </p:cNvPr>
            <p:cNvSpPr/>
            <p:nvPr userDrawn="1"/>
          </p:nvSpPr>
          <p:spPr>
            <a:xfrm>
              <a:off x="8705" y="6812453"/>
              <a:ext cx="914400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D045BFC-BFA8-EEF6-F005-1063A31172BB}"/>
                </a:ext>
              </a:extLst>
            </p:cNvPr>
            <p:cNvSpPr/>
            <p:nvPr userDrawn="1"/>
          </p:nvSpPr>
          <p:spPr>
            <a:xfrm rot="16200000">
              <a:off x="-3358614" y="3405759"/>
              <a:ext cx="6766560" cy="502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589E52B-4F6D-8911-F2D7-5B8B42041E0D}"/>
                </a:ext>
              </a:extLst>
            </p:cNvPr>
            <p:cNvSpPr/>
            <p:nvPr userDrawn="1"/>
          </p:nvSpPr>
          <p:spPr>
            <a:xfrm rot="16200000">
              <a:off x="5744760" y="3401728"/>
              <a:ext cx="6766560" cy="41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1" r:id="rId2"/>
    <p:sldLayoutId id="2147483662" r:id="rId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58261" y="1379537"/>
            <a:ext cx="5120640" cy="1591308"/>
          </a:xfrm>
          <a:prstGeom prst="triangle">
            <a:avLst>
              <a:gd name="adj" fmla="val 4697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77810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/>
              <a:t>Competitive Analysis (CA)</a:t>
            </a:r>
          </a:p>
          <a:p>
            <a:pPr eaLnBrk="1" hangingPunct="1"/>
            <a:endParaRPr lang="en-US" altLang="en-US" sz="2800" b="1" dirty="0"/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2" y="74613"/>
            <a:ext cx="2392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do you compare to the competition? </a:t>
            </a:r>
            <a:endParaRPr lang="en-US" altLang="en-US" b="1" i="1" u="sng" dirty="0">
              <a:solidFill>
                <a:srgbClr val="FF0000"/>
              </a:solidFill>
            </a:endParaRP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12064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the audience for your competitive analysis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Identify your main competitors (between 5 and 10)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Obtain information about them: market position, sales &amp; marketing tactics, growth strategy, and other relevant business info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Find their “4 P’s”: Product, Pricing, Place, and Promotional strategies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/>
              <a:t>Create SWOT analyses (see 6in6 presentation) for your company and your competitors.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Analyze data to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Identify key differentiators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/>
              <a:t>Make business recommendations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Update the CA quarterly (or monthly).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709385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2000" b="1" dirty="0"/>
              <a:t>Competitive Analysis Process</a:t>
            </a:r>
            <a:endParaRPr lang="en-US" altLang="en-US" sz="2000" b="1" dirty="0"/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24975" y="2000167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3680" y="1278477"/>
            <a:ext cx="1553171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Vision / goals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Information resources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1793" y="2002475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0949" y="1263481"/>
            <a:ext cx="1550987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Comparison to industry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1400" dirty="0">
                <a:solidFill>
                  <a:srgbClr val="0070C0"/>
                </a:solidFill>
              </a:rPr>
              <a:t>Next steps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255454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/>
              <a:t>A </a:t>
            </a:r>
            <a:r>
              <a:rPr lang="en-US" sz="1600" dirty="0">
                <a:solidFill>
                  <a:srgbClr val="0070C0"/>
                </a:solidFill>
              </a:rPr>
              <a:t>Competitive analysis  </a:t>
            </a:r>
            <a:r>
              <a:rPr lang="en-US" sz="1600" b="0" dirty="0"/>
              <a:t>compares your competitors against your brand to identify differentiators, strengths, and weaknesses.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/>
              <a:t>A </a:t>
            </a:r>
            <a:r>
              <a:rPr lang="en-US" sz="1600" dirty="0">
                <a:solidFill>
                  <a:srgbClr val="0070C0"/>
                </a:solidFill>
              </a:rPr>
              <a:t>CA</a:t>
            </a:r>
            <a:r>
              <a:rPr lang="en-US" sz="1600" b="0" dirty="0"/>
              <a:t> identifies market opportunities and customer preferences, and supports market positioning, pricing strategies, and differentiation.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77B2A7A-629A-CC23-FCE6-5F904E1BC17A}"/>
              </a:ext>
            </a:extLst>
          </p:cNvPr>
          <p:cNvSpPr txBox="1"/>
          <p:nvPr/>
        </p:nvSpPr>
        <p:spPr>
          <a:xfrm>
            <a:off x="127000" y="4312315"/>
            <a:ext cx="3264575" cy="58477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0"/>
              </a:spcBef>
              <a:defRPr sz="1600" b="1">
                <a:solidFill>
                  <a:srgbClr val="0070C0"/>
                </a:solidFill>
              </a:defRPr>
            </a:lvl1pPr>
          </a:lstStyle>
          <a:p>
            <a:pPr eaLnBrk="1" hangingPunct="1">
              <a:defRPr/>
            </a:pPr>
            <a:r>
              <a:rPr lang="en-US" b="0" dirty="0">
                <a:solidFill>
                  <a:schemeClr val="tx1"/>
                </a:solidFill>
              </a:rPr>
              <a:t>M</a:t>
            </a:r>
            <a:r>
              <a:rPr lang="en-US" b="0" dirty="0">
                <a:solidFill>
                  <a:schemeClr val="tx1"/>
                </a:solidFill>
                <a:latin typeface="Arial" charset="0"/>
              </a:rPr>
              <a:t>ultiple 2D charts can be drawn  to compare “us”       vs “them”</a:t>
            </a:r>
          </a:p>
        </p:txBody>
      </p:sp>
      <p:sp>
        <p:nvSpPr>
          <p:cNvPr id="3" name="Text Box 44">
            <a:extLst>
              <a:ext uri="{FF2B5EF4-FFF2-40B4-BE49-F238E27FC236}">
                <a16:creationId xmlns:a16="http://schemas.microsoft.com/office/drawing/2014/main" id="{14C9D8CF-EC73-C364-BD2E-BCFE8D150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DD4C3-1644-B94D-3765-B8D8B3B2AD3C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0458DC-DECB-933D-EED4-5C02A6FCE8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125" y="4916835"/>
            <a:ext cx="2180865" cy="1464784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AF51BD46-26A5-5DBA-8207-CEA09BB2B5FC}"/>
              </a:ext>
            </a:extLst>
          </p:cNvPr>
          <p:cNvSpPr>
            <a:spLocks noChangeAspect="1"/>
          </p:cNvSpPr>
          <p:nvPr/>
        </p:nvSpPr>
        <p:spPr>
          <a:xfrm>
            <a:off x="1759287" y="4647265"/>
            <a:ext cx="182880" cy="18288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err="1">
              <a:solidFill>
                <a:schemeClr val="bg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4564CE6-2C1C-DD38-FC26-09E14AE39A78}"/>
              </a:ext>
            </a:extLst>
          </p:cNvPr>
          <p:cNvSpPr>
            <a:spLocks noChangeAspect="1"/>
          </p:cNvSpPr>
          <p:nvPr/>
        </p:nvSpPr>
        <p:spPr>
          <a:xfrm>
            <a:off x="3059194" y="4647265"/>
            <a:ext cx="182880" cy="18288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err="1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54139D-6D8B-AE79-A551-0EF92E6C692B}"/>
              </a:ext>
            </a:extLst>
          </p:cNvPr>
          <p:cNvSpPr txBox="1"/>
          <p:nvPr/>
        </p:nvSpPr>
        <p:spPr>
          <a:xfrm>
            <a:off x="1250439" y="624895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Attribute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D4DBBE-3C7F-1228-F4EC-C3967B6289CA}"/>
              </a:ext>
            </a:extLst>
          </p:cNvPr>
          <p:cNvSpPr txBox="1"/>
          <p:nvPr/>
        </p:nvSpPr>
        <p:spPr>
          <a:xfrm>
            <a:off x="454713" y="5035399"/>
            <a:ext cx="461665" cy="114390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dirty="0"/>
              <a:t>Attribute 1</a:t>
            </a:r>
          </a:p>
        </p:txBody>
      </p:sp>
    </p:spTree>
    <p:extLst>
      <p:ext uri="{BB962C8B-B14F-4D97-AF65-F5344CB8AC3E}">
        <p14:creationId xmlns:p14="http://schemas.microsoft.com/office/powerpoint/2010/main" val="287263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B20FE-B0AC-471A-CAF8-1DBD87581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9A8D08-D246-2B40-0349-8EB7C11B9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149" y="1750104"/>
            <a:ext cx="3840480" cy="4766712"/>
          </a:xfrm>
          <a:prstGeom prst="rect">
            <a:avLst/>
          </a:prstGeom>
        </p:spPr>
      </p:pic>
      <p:sp>
        <p:nvSpPr>
          <p:cNvPr id="5123" name="Line 6">
            <a:extLst>
              <a:ext uri="{FF2B5EF4-FFF2-40B4-BE49-F238E27FC236}">
                <a16:creationId xmlns:a16="http://schemas.microsoft.com/office/drawing/2014/main" id="{6D8845DC-21D4-393C-9038-4E6B9E2A58C0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3643A68A-C0CD-59E8-E39E-996608C58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/>
              <a:t>Competitive Analysis</a:t>
            </a:r>
            <a:r>
              <a:rPr lang="en-US" altLang="en-US" sz="2800" b="1" dirty="0"/>
              <a:t> – Example – Generic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7794393-9825-9FB7-88FD-1946BFFB8D81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AA7333-FBD0-3D04-6C56-6584A00498AF}"/>
              </a:ext>
            </a:extLst>
          </p:cNvPr>
          <p:cNvSpPr txBox="1"/>
          <p:nvPr/>
        </p:nvSpPr>
        <p:spPr>
          <a:xfrm>
            <a:off x="312148" y="702331"/>
            <a:ext cx="748587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b="0" dirty="0">
                <a:latin typeface="Arial" charset="0"/>
              </a:rPr>
              <a:t>Suppose </a:t>
            </a:r>
            <a:r>
              <a:rPr lang="en-US" dirty="0"/>
              <a:t>a </a:t>
            </a:r>
            <a:r>
              <a:rPr lang="en-US" b="0" dirty="0">
                <a:latin typeface="Arial" charset="0"/>
              </a:rPr>
              <a:t>team wanted to expand a consulting business in some field; how to determine the competitive landscape?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8AE9946-E79E-586B-B872-4B1EC8FD18E3}"/>
              </a:ext>
            </a:extLst>
          </p:cNvPr>
          <p:cNvSpPr txBox="1"/>
          <p:nvPr/>
        </p:nvSpPr>
        <p:spPr>
          <a:xfrm>
            <a:off x="284922" y="1531685"/>
            <a:ext cx="24582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Typical information gathering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9A329A-B212-8013-1E64-D1C242945409}"/>
              </a:ext>
            </a:extLst>
          </p:cNvPr>
          <p:cNvSpPr txBox="1"/>
          <p:nvPr/>
        </p:nvSpPr>
        <p:spPr>
          <a:xfrm>
            <a:off x="4652962" y="57717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C7B7B9E-AAB0-AAED-68C6-B0FB845CD799}"/>
              </a:ext>
            </a:extLst>
          </p:cNvPr>
          <p:cNvSpPr txBox="1"/>
          <p:nvPr/>
        </p:nvSpPr>
        <p:spPr>
          <a:xfrm>
            <a:off x="4432778" y="5593486"/>
            <a:ext cx="319189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Therefore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Our discriminators are: . .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Our next steps are: . . .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DBDCDCB0-0972-3C63-CD93-5F88023828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7465" y="1957460"/>
            <a:ext cx="2106146" cy="193599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AF29112B-B08B-4277-D51E-F3D9DB6F641F}"/>
              </a:ext>
            </a:extLst>
          </p:cNvPr>
          <p:cNvSpPr txBox="1"/>
          <p:nvPr/>
        </p:nvSpPr>
        <p:spPr>
          <a:xfrm>
            <a:off x="4572000" y="1600476"/>
            <a:ext cx="3874405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/>
              <a:t>Dot size represents revenue. . . 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172C87B-C367-011F-8584-14B516F819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8978" y="3893459"/>
            <a:ext cx="2103120" cy="16266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00EE735-4DE3-FCE8-EFF2-2E03E5093B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6082" y="2131860"/>
            <a:ext cx="2103120" cy="150182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E10D70D-EDC4-5AAC-4939-E140B712EFCE}"/>
              </a:ext>
            </a:extLst>
          </p:cNvPr>
          <p:cNvSpPr txBox="1"/>
          <p:nvPr/>
        </p:nvSpPr>
        <p:spPr>
          <a:xfrm>
            <a:off x="4623945" y="4001383"/>
            <a:ext cx="1885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Create charts relevant to the business area …</a:t>
            </a:r>
          </a:p>
        </p:txBody>
      </p:sp>
    </p:spTree>
    <p:extLst>
      <p:ext uri="{BB962C8B-B14F-4D97-AF65-F5344CB8AC3E}">
        <p14:creationId xmlns:p14="http://schemas.microsoft.com/office/powerpoint/2010/main" val="233690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/>
              <a:t>Competitive Analysis</a:t>
            </a:r>
            <a:r>
              <a:rPr lang="en-US" altLang="en-US" sz="2800" b="1" dirty="0"/>
              <a:t> (CA)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The target audience is who will be reading the CA: An internal team? Stakeholders? Investors? Their needs are different.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A CA is </a:t>
            </a:r>
            <a:r>
              <a:rPr lang="en-US" sz="1400" dirty="0" err="1"/>
              <a:t>especialy</a:t>
            </a:r>
            <a:r>
              <a:rPr lang="en-US" sz="1400" dirty="0"/>
              <a:t> useful in highly competitive industries, for rapidly evolving markets, for products with low entry barriers or are easily replicated, and value-sensitive markets.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/>
              <a:t>Business data and customer comments are available on: Facebook, Twitter, Linked In, Yahoo Finance, and many other sites.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While a CA is useful, spend an appropriate amount of time creating it. Sometimes it may be better to just focus on customer feedback.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Periodic updating a CA supports adapting to dynamic market conditions.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Websites have templates for CA components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This example has nothing specifically related  to the stated goal of a consulting business, it just lays out a general framework.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/>
              <a:t>The analysis to be performed on the data depends on the target audience and any specific questions that need to be addressed.</a:t>
            </a:r>
            <a:endParaRPr lang="en-US" sz="1400" dirty="0">
              <a:latin typeface="Arial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2024 Dan Zwillinger. All rights reserved.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7E6A7-E79B-C312-7137-BB7528728E0C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https://www.semrush.com/blog/competitive-analysis/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https://www.mykpono.com/how-to-conduct-competitive-analysis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473</Words>
  <Application>Microsoft Office PowerPoint</Application>
  <PresentationFormat>On-screen Show (4:3)</PresentationFormat>
  <Paragraphs>52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2022-06-18T02:53:21Z</dcterms:created>
  <dcterms:modified xsi:type="dcterms:W3CDTF">2024-10-14T23:45:41Z</dcterms:modified>
</cp:coreProperties>
</file>