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269" r:id="rId2"/>
    <p:sldId id="1270" r:id="rId3"/>
    <p:sldId id="126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DE1"/>
    <a:srgbClr val="E6E6E6"/>
    <a:srgbClr val="FFFFFF"/>
    <a:srgbClr val="438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612" autoAdjust="0"/>
    <p:restoredTop sz="94660"/>
  </p:normalViewPr>
  <p:slideViewPr>
    <p:cSldViewPr snapToGrid="0">
      <p:cViewPr varScale="1">
        <p:scale>
          <a:sx n="77" d="100"/>
          <a:sy n="77" d="100"/>
        </p:scale>
        <p:origin x="90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852D7-F6C8-410B-A99B-AF8371F4877A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F0B32-EF87-4CE7-8BB0-AA8333FF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251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0696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8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8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DDF54-D2F9-4CC4-AF1C-FE000AEEA61A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0B149C0-D7C6-6385-F27F-1F8BA9F9274B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524AA16-0EC1-3959-C5B6-BF7DE927DAE9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C6AE960-558A-8FD6-EFE1-D5DAE9B9735B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77D354B-CB86-3BBD-B21D-AD1AEB45DED8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B36A9B8-EB7B-AE7B-5053-8E24F7D87B44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4688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4225925" y="1878013"/>
            <a:ext cx="4752975" cy="1092832"/>
          </a:xfrm>
          <a:prstGeom prst="triangle">
            <a:avLst>
              <a:gd name="adj" fmla="val 339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Check Sheet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3920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capture data for analysis?</a:t>
            </a: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255" y="2952095"/>
            <a:ext cx="5120640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Define the data needed to address a specific issue.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Choose an appropriate check sheet style, such as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600" dirty="0">
                <a:latin typeface="Arial" charset="0"/>
              </a:rPr>
              <a:t>Obtaining the distribution of a specific item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600" dirty="0">
                <a:latin typeface="Arial" charset="0"/>
              </a:rPr>
              <a:t>Counting the number of defective items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600" dirty="0">
                <a:latin typeface="Arial" charset="0"/>
              </a:rPr>
              <a:t>Identifying where defects occur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>
                <a:latin typeface="Arial" charset="0"/>
              </a:rPr>
              <a:t>Create the check sheet.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>
                <a:latin typeface="Arial" charset="0"/>
              </a:rPr>
              <a:t>Train the team on how to use the check sheet.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charset="0"/>
              </a:rPr>
              <a:t>Test the team and the check sheet to ensure the data captured is correct and useful.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>
                <a:latin typeface="Arial" charset="0"/>
              </a:rPr>
              <a:t>Determine how, when, and where to collect data.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>
                <a:latin typeface="Arial" charset="0"/>
              </a:rPr>
              <a:t>Collect the data.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194560" cy="1017161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Check Sheet Process    </a:t>
            </a:r>
          </a:p>
          <a:p>
            <a:pPr algn="ctr"/>
            <a:r>
              <a:rPr lang="en-US" altLang="en-US" sz="2000" b="1" dirty="0"/>
              <a:t>  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315154" y="2204141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0860" y="1481326"/>
            <a:ext cx="130968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Existing process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Team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0711" y="2216841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5989" y="1666620"/>
            <a:ext cx="16849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Check Sheet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Data for analysis</a:t>
            </a:r>
          </a:p>
        </p:txBody>
      </p:sp>
      <p:grpSp>
        <p:nvGrpSpPr>
          <p:cNvPr id="3085" name="Group 23">
            <a:extLst>
              <a:ext uri="{FF2B5EF4-FFF2-40B4-BE49-F238E27FC236}">
                <a16:creationId xmlns:a16="http://schemas.microsoft.com/office/drawing/2014/main" id="{D5708C92-0B04-49C5-E978-0504660CA6CF}"/>
              </a:ext>
            </a:extLst>
          </p:cNvPr>
          <p:cNvGrpSpPr>
            <a:grpSpLocks/>
          </p:cNvGrpSpPr>
          <p:nvPr/>
        </p:nvGrpSpPr>
        <p:grpSpPr bwMode="auto">
          <a:xfrm>
            <a:off x="7842250" y="28575"/>
            <a:ext cx="1055688" cy="852488"/>
            <a:chOff x="6499206" y="28979"/>
            <a:chExt cx="1055687" cy="851934"/>
          </a:xfrm>
        </p:grpSpPr>
        <p:sp>
          <p:nvSpPr>
            <p:cNvPr id="3092" name="Text Box 44">
              <a:extLst>
                <a:ext uri="{FF2B5EF4-FFF2-40B4-BE49-F238E27FC236}">
                  <a16:creationId xmlns:a16="http://schemas.microsoft.com/office/drawing/2014/main" id="{D641EE23-5866-E2EE-AFDB-C68EAF8F0A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93" name="TextBox 29">
              <a:extLst>
                <a:ext uri="{FF2B5EF4-FFF2-40B4-BE49-F238E27FC236}">
                  <a16:creationId xmlns:a16="http://schemas.microsoft.com/office/drawing/2014/main" id="{6DF60613-C9E2-D4EE-8CC0-BCBB82F6CD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2022-2023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566160" cy="353943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342900" indent="-34290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Sheet 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is the simplest quality tool. 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A check sheet is an organized way to capture information. 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The information captured can be quantitative or qualitative.    When quantitative, a check sheet is called a </a:t>
            </a:r>
            <a:r>
              <a:rPr lang="en-US" sz="1600" b="0" i="1" dirty="0">
                <a:latin typeface="Arial" panose="020B0604020202020204" pitchFamily="34" charset="0"/>
                <a:cs typeface="Arial" panose="020B0604020202020204" pitchFamily="34" charset="0"/>
              </a:rPr>
              <a:t>tally sheet. 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Each type of check sheet has a different purpose, such as: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Counting number of defects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Determining defect locations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Determining how defective something is.</a:t>
            </a:r>
            <a:endParaRPr lang="en-US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37A1BF-973D-CB51-5613-5E03C96A58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230" y="5143818"/>
            <a:ext cx="2933700" cy="120967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96487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Check Sheet – Several Examples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CE0898-6F33-1E18-5AB3-6EEEA5B2C7BE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2022-2023 Dan Zwillinger. All rights reserved.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64F05-1F6A-FD5E-1E67-DD8F10EF5048}"/>
              </a:ext>
            </a:extLst>
          </p:cNvPr>
          <p:cNvSpPr txBox="1"/>
          <p:nvPr/>
        </p:nvSpPr>
        <p:spPr>
          <a:xfrm>
            <a:off x="169407" y="869973"/>
            <a:ext cx="426614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Obtaining the distribution of an item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82C7056-211D-C5B7-C610-D2613364D0BA}"/>
              </a:ext>
            </a:extLst>
          </p:cNvPr>
          <p:cNvSpPr txBox="1"/>
          <p:nvPr/>
        </p:nvSpPr>
        <p:spPr>
          <a:xfrm>
            <a:off x="4618433" y="6529636"/>
            <a:ext cx="354295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000" dirty="0">
                <a:latin typeface="Arial" charset="0"/>
              </a:rPr>
              <a:t>https://commons.wikimedia.org/wiki/File:GAZ-24_Volga.svg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10AEF2-86E1-5D39-11DC-5B5281AF7F84}"/>
              </a:ext>
            </a:extLst>
          </p:cNvPr>
          <p:cNvSpPr txBox="1"/>
          <p:nvPr/>
        </p:nvSpPr>
        <p:spPr>
          <a:xfrm>
            <a:off x="4699458" y="869973"/>
            <a:ext cx="426614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Counting defective items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21641BC-7928-4B0A-B08D-4B4CC4F4CF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740" y="4881138"/>
            <a:ext cx="4472439" cy="140881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D4264C6C-BCBE-EBF7-6345-AC5FD7D671E7}"/>
              </a:ext>
            </a:extLst>
          </p:cNvPr>
          <p:cNvSpPr/>
          <p:nvPr/>
        </p:nvSpPr>
        <p:spPr>
          <a:xfrm>
            <a:off x="304800" y="4709654"/>
            <a:ext cx="8298426" cy="17743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9050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9C00344-DEDC-D24C-3E0F-FC2235C23395}"/>
              </a:ext>
            </a:extLst>
          </p:cNvPr>
          <p:cNvSpPr txBox="1"/>
          <p:nvPr/>
        </p:nvSpPr>
        <p:spPr>
          <a:xfrm>
            <a:off x="304799" y="4373889"/>
            <a:ext cx="82984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Defect location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1C43F0F-037B-C83A-757D-49502EA3175B}"/>
              </a:ext>
            </a:extLst>
          </p:cNvPr>
          <p:cNvSpPr>
            <a:spLocks noChangeAspect="1"/>
          </p:cNvSpPr>
          <p:nvPr/>
        </p:nvSpPr>
        <p:spPr>
          <a:xfrm>
            <a:off x="811503" y="6176277"/>
            <a:ext cx="182880" cy="182880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2" name="Oval 5151">
            <a:extLst>
              <a:ext uri="{FF2B5EF4-FFF2-40B4-BE49-F238E27FC236}">
                <a16:creationId xmlns:a16="http://schemas.microsoft.com/office/drawing/2014/main" id="{B7733E45-4C21-E9AF-361D-F154989C50D0}"/>
              </a:ext>
            </a:extLst>
          </p:cNvPr>
          <p:cNvSpPr>
            <a:spLocks noChangeAspect="1"/>
          </p:cNvSpPr>
          <p:nvPr/>
        </p:nvSpPr>
        <p:spPr>
          <a:xfrm>
            <a:off x="6036197" y="5723038"/>
            <a:ext cx="182880" cy="182880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3" name="Rectangle 5152">
            <a:extLst>
              <a:ext uri="{FF2B5EF4-FFF2-40B4-BE49-F238E27FC236}">
                <a16:creationId xmlns:a16="http://schemas.microsoft.com/office/drawing/2014/main" id="{9CA5EEF7-8FA1-5C8E-D817-A5BE3AF83C1B}"/>
              </a:ext>
            </a:extLst>
          </p:cNvPr>
          <p:cNvSpPr>
            <a:spLocks noChangeAspect="1"/>
          </p:cNvSpPr>
          <p:nvPr/>
        </p:nvSpPr>
        <p:spPr>
          <a:xfrm>
            <a:off x="811503" y="5844171"/>
            <a:ext cx="182880" cy="1828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7" name="Rectangle 5156">
            <a:extLst>
              <a:ext uri="{FF2B5EF4-FFF2-40B4-BE49-F238E27FC236}">
                <a16:creationId xmlns:a16="http://schemas.microsoft.com/office/drawing/2014/main" id="{8FB66B73-1C61-D16B-BD55-3BB206F295BF}"/>
              </a:ext>
            </a:extLst>
          </p:cNvPr>
          <p:cNvSpPr>
            <a:spLocks noChangeAspect="1"/>
          </p:cNvSpPr>
          <p:nvPr/>
        </p:nvSpPr>
        <p:spPr>
          <a:xfrm>
            <a:off x="4960962" y="5459282"/>
            <a:ext cx="182880" cy="1828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9" name="Rectangle 5158">
            <a:extLst>
              <a:ext uri="{FF2B5EF4-FFF2-40B4-BE49-F238E27FC236}">
                <a16:creationId xmlns:a16="http://schemas.microsoft.com/office/drawing/2014/main" id="{AD686B3E-D96A-399E-ECC4-EB485244049A}"/>
              </a:ext>
            </a:extLst>
          </p:cNvPr>
          <p:cNvSpPr>
            <a:spLocks noChangeAspect="1"/>
          </p:cNvSpPr>
          <p:nvPr/>
        </p:nvSpPr>
        <p:spPr>
          <a:xfrm>
            <a:off x="7756354" y="5657332"/>
            <a:ext cx="182880" cy="1828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61" name="Picture 5160">
            <a:extLst>
              <a:ext uri="{FF2B5EF4-FFF2-40B4-BE49-F238E27FC236}">
                <a16:creationId xmlns:a16="http://schemas.microsoft.com/office/drawing/2014/main" id="{0CDDE6F8-6948-DDC4-5A06-1EF6D3526E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384" y="4812878"/>
            <a:ext cx="3219450" cy="1647825"/>
          </a:xfrm>
          <a:prstGeom prst="rect">
            <a:avLst/>
          </a:prstGeom>
        </p:spPr>
      </p:pic>
      <p:pic>
        <p:nvPicPr>
          <p:cNvPr id="5163" name="Picture 5162">
            <a:extLst>
              <a:ext uri="{FF2B5EF4-FFF2-40B4-BE49-F238E27FC236}">
                <a16:creationId xmlns:a16="http://schemas.microsoft.com/office/drawing/2014/main" id="{E7CF8D4B-53DB-589E-0677-164B0D41A5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9460" y="1206636"/>
            <a:ext cx="4297680" cy="2357263"/>
          </a:xfrm>
          <a:prstGeom prst="rect">
            <a:avLst/>
          </a:prstGeom>
        </p:spPr>
      </p:pic>
      <p:pic>
        <p:nvPicPr>
          <p:cNvPr id="5165" name="Picture 5164">
            <a:extLst>
              <a:ext uri="{FF2B5EF4-FFF2-40B4-BE49-F238E27FC236}">
                <a16:creationId xmlns:a16="http://schemas.microsoft.com/office/drawing/2014/main" id="{FD855A32-B391-BCD8-AC95-B12E196362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9408" y="1206636"/>
            <a:ext cx="4297680" cy="2998185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5C50BEE-AB7A-47E4-158D-24414EF77D3E}"/>
              </a:ext>
            </a:extLst>
          </p:cNvPr>
          <p:cNvCxnSpPr/>
          <p:nvPr/>
        </p:nvCxnSpPr>
        <p:spPr>
          <a:xfrm>
            <a:off x="4562871" y="694479"/>
            <a:ext cx="0" cy="362153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8BC61B9-60A7-3DAB-0FE3-59172D628370}"/>
              </a:ext>
            </a:extLst>
          </p:cNvPr>
          <p:cNvCxnSpPr/>
          <p:nvPr/>
        </p:nvCxnSpPr>
        <p:spPr>
          <a:xfrm>
            <a:off x="0" y="4316014"/>
            <a:ext cx="914400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8916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Check Sheet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dirty="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Each check sheet is designed to meet a specific need; there is no standard format.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check sheet is not a checklist.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Check sheets are used to either gather data for subsequent analysis, or to support conclusions already obtained.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well-defined check sheet reduces the chance that different people will collect data in different ways.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Potential failure modes of check sheets: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Making the check sheet too complicated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Not allowing operators enough time to capture all relevant information.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Not piloting or testing the check sheet before large scale deployment.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Obtaining data that will not be used.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Poor definitions of how to obtain data, resulting in missed or noisy data.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Check Sheet is one of the “7 Basic Quality Tools”: Check sheet, Control chart, Divide and Conquer, Fishbone diagram, Histogram, Pareto chart, Scatter diagram.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The examples show the three major types of check sheets.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Top left – distribution – this data is ready to be made into a histogram.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Top right – counts – this data is ready to be used in a Pareto analysis.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2022-2023 Dan Zwillinger. All rights reserved.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3312</TotalTime>
  <Words>449</Words>
  <Application>Microsoft Office PowerPoint</Application>
  <PresentationFormat>On-screen Show (4:3)</PresentationFormat>
  <Paragraphs>56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zwillinger</dc:creator>
  <cp:lastModifiedBy>dan zwillinger</cp:lastModifiedBy>
  <cp:revision>38</cp:revision>
  <dcterms:created xsi:type="dcterms:W3CDTF">2022-08-07T10:33:11Z</dcterms:created>
  <dcterms:modified xsi:type="dcterms:W3CDTF">2024-10-06T21:56:53Z</dcterms:modified>
</cp:coreProperties>
</file>