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73" r:id="rId2"/>
    <p:sldId id="1272" r:id="rId3"/>
    <p:sldId id="1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469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3973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4225925" y="1878013"/>
            <a:ext cx="4752975" cy="1178623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/>
              <a:t>Cost Benefit Analysis (CBA)</a:t>
            </a:r>
          </a:p>
          <a:p>
            <a:pPr eaLnBrk="1" hangingPunct="1"/>
            <a:endParaRPr lang="en-US" altLang="en-US" sz="2800" b="1" dirty="0"/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4833" y="74613"/>
            <a:ext cx="222939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financially evaluate a plan?</a:t>
            </a:r>
            <a:endParaRPr lang="en-US" altLang="en-US" dirty="0"/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50532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3026789"/>
            <a:ext cx="4752975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Define the analysis framework (project scope)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Specify what will be changed.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Specify what effects must be considered.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Identity and classify costs and benefits.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That is, everything which contributes to the financial metrics.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Monetize the costs and benefits.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Discount the costs and benefits to obtain the net present values.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Determine the tax implications (if any).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Compute the desired financial metric(s).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Perform a sensitivity analysis to ensure credibility of results.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Accept results, or refine &amp; repeat the analysis.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3" y="1379537"/>
            <a:ext cx="2133600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2000" b="1" dirty="0"/>
              <a:t>Cost Benefit Analysis </a:t>
            </a:r>
            <a:r>
              <a:rPr lang="en-US" altLang="en-US" sz="2000" b="1" dirty="0"/>
              <a:t>Process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56463" y="2229137"/>
            <a:ext cx="118872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010" y="1501637"/>
            <a:ext cx="13096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Project plan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Alternatives (optional)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2241837"/>
            <a:ext cx="118872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6462" y="1688609"/>
            <a:ext cx="16459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Quantitative analysis of plan(s)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719513" cy="403187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 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enefit 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nalysis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(CBA)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financially evaluates a plan.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CBA compares costs and benefits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direct &amp; indirect, tangible &amp; intangible, opportunity costs, competitive benefits</a:t>
            </a:r>
          </a:p>
          <a:p>
            <a:pPr>
              <a:spcBef>
                <a:spcPts val="0"/>
              </a:spcBef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     to determine financial metrics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et present value (NPV), internal rate of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return, payback period,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ownership cost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Costs and benefits are measured in monetary terms, then discounted.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It can be challenging to identify all relevant CBA factors.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CBA is often used to compare multiple alternatives.</a:t>
            </a:r>
          </a:p>
        </p:txBody>
      </p:sp>
      <p:sp>
        <p:nvSpPr>
          <p:cNvPr id="4" name="Text Box 44">
            <a:extLst>
              <a:ext uri="{FF2B5EF4-FFF2-40B4-BE49-F238E27FC236}">
                <a16:creationId xmlns:a16="http://schemas.microsoft.com/office/drawing/2014/main" id="{A4167B7A-AC80-7274-288F-29574E451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DC5887-3C57-9BB7-8487-39ADAE0FA322}"/>
              </a:ext>
            </a:extLst>
          </p:cNvPr>
          <p:cNvSpPr txBox="1"/>
          <p:nvPr/>
        </p:nvSpPr>
        <p:spPr>
          <a:xfrm>
            <a:off x="7472765" y="357693"/>
            <a:ext cx="1387053" cy="523220"/>
          </a:xfrm>
          <a:prstGeom prst="rect">
            <a:avLst/>
          </a:prstGeom>
          <a:solidFill>
            <a:srgbClr val="BADDE1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Some training required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A5F8391-58AD-9B0B-7A16-0FF47DA88C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5761783"/>
            <a:ext cx="3823711" cy="74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65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A5AF195-D2D4-EF5C-001A-078D3203D1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678" y="804501"/>
            <a:ext cx="5257800" cy="5734050"/>
          </a:xfrm>
          <a:prstGeom prst="rect">
            <a:avLst/>
          </a:prstGeom>
        </p:spPr>
      </p:pic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/>
              <a:t>Cost Benefit Analysis </a:t>
            </a:r>
            <a:r>
              <a:rPr lang="en-US" altLang="en-US" sz="2800" b="1" dirty="0"/>
              <a:t>– Invest in new </a:t>
            </a:r>
            <a:r>
              <a:rPr lang="en-US" altLang="en-US" sz="2800" b="1" dirty="0" err="1"/>
              <a:t>HW</a:t>
            </a:r>
            <a:r>
              <a:rPr lang="en-US" altLang="en-US" sz="2800" b="1" dirty="0"/>
              <a:t> and SW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DDDE72-3E85-C1D8-D5AC-BC9AA88BA4A3}"/>
              </a:ext>
            </a:extLst>
          </p:cNvPr>
          <p:cNvSpPr txBox="1"/>
          <p:nvPr/>
        </p:nvSpPr>
        <p:spPr>
          <a:xfrm>
            <a:off x="646607" y="1244575"/>
            <a:ext cx="128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Investment cost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468FF6-1986-03F6-AC09-A668492644A9}"/>
              </a:ext>
            </a:extLst>
          </p:cNvPr>
          <p:cNvSpPr txBox="1"/>
          <p:nvPr/>
        </p:nvSpPr>
        <p:spPr>
          <a:xfrm>
            <a:off x="646606" y="2933662"/>
            <a:ext cx="128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Investment benefit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9C7B008-6A34-B51B-A244-DEF69073B040}"/>
              </a:ext>
            </a:extLst>
          </p:cNvPr>
          <p:cNvSpPr/>
          <p:nvPr/>
        </p:nvSpPr>
        <p:spPr>
          <a:xfrm>
            <a:off x="5515972" y="2362804"/>
            <a:ext cx="548640" cy="36576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C94D90-9AC8-551A-82A9-69BF82F79D1B}"/>
              </a:ext>
            </a:extLst>
          </p:cNvPr>
          <p:cNvSpPr txBox="1"/>
          <p:nvPr/>
        </p:nvSpPr>
        <p:spPr>
          <a:xfrm>
            <a:off x="6058335" y="1920349"/>
            <a:ext cx="1737360" cy="45249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Compute discount as</a:t>
            </a:r>
          </a:p>
          <a:p>
            <a:r>
              <a:rPr lang="en-US" sz="1200" dirty="0">
                <a:solidFill>
                  <a:schemeClr val="tx1"/>
                </a:solidFill>
              </a:rPr>
              <a:t>5,422 = 6.000/(1+0.05)</a:t>
            </a:r>
            <a:r>
              <a:rPr lang="en-US" sz="12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9D7D587-EE0E-433E-DC49-C78315E5DC86}"/>
              </a:ext>
            </a:extLst>
          </p:cNvPr>
          <p:cNvSpPr/>
          <p:nvPr/>
        </p:nvSpPr>
        <p:spPr>
          <a:xfrm>
            <a:off x="4346273" y="2527570"/>
            <a:ext cx="3017520" cy="27432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EE77C6-0C30-847B-2657-4E10953FC550}"/>
              </a:ext>
            </a:extLst>
          </p:cNvPr>
          <p:cNvSpPr txBox="1"/>
          <p:nvPr/>
        </p:nvSpPr>
        <p:spPr>
          <a:xfrm>
            <a:off x="7343046" y="2527570"/>
            <a:ext cx="1554480" cy="274320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$</a:t>
            </a:r>
            <a:r>
              <a:rPr lang="en-US" sz="1200" dirty="0" err="1">
                <a:solidFill>
                  <a:schemeClr val="tx1"/>
                </a:solidFill>
              </a:rPr>
              <a:t>28K</a:t>
            </a:r>
            <a:r>
              <a:rPr lang="en-US" sz="1200" dirty="0">
                <a:solidFill>
                  <a:schemeClr val="tx1"/>
                </a:solidFill>
              </a:rPr>
              <a:t> is sum of values</a:t>
            </a:r>
            <a:endParaRPr lang="en-US" sz="1200" baseline="300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B7C3EA-C594-92C1-9592-E864CF6DA39F}"/>
              </a:ext>
            </a:extLst>
          </p:cNvPr>
          <p:cNvSpPr/>
          <p:nvPr/>
        </p:nvSpPr>
        <p:spPr>
          <a:xfrm>
            <a:off x="5479022" y="2922083"/>
            <a:ext cx="627206" cy="916387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D8FB961-D58E-4A58-EA3C-844C8BFACFC6}"/>
              </a:ext>
            </a:extLst>
          </p:cNvPr>
          <p:cNvSpPr txBox="1"/>
          <p:nvPr/>
        </p:nvSpPr>
        <p:spPr>
          <a:xfrm>
            <a:off x="7343046" y="3227090"/>
            <a:ext cx="1645920" cy="27432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$</a:t>
            </a:r>
            <a:r>
              <a:rPr lang="en-US" sz="1200" dirty="0" err="1">
                <a:solidFill>
                  <a:schemeClr val="tx1"/>
                </a:solidFill>
              </a:rPr>
              <a:t>10.5K</a:t>
            </a:r>
            <a:r>
              <a:rPr lang="en-US" sz="1200" dirty="0">
                <a:solidFill>
                  <a:schemeClr val="tx1"/>
                </a:solidFill>
              </a:rPr>
              <a:t> is sum of values</a:t>
            </a:r>
            <a:endParaRPr lang="en-US" sz="1200" baseline="30000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F174D6-CA28-F6CC-CBC6-F5FDD0B0E14E}"/>
              </a:ext>
            </a:extLst>
          </p:cNvPr>
          <p:cNvSpPr/>
          <p:nvPr/>
        </p:nvSpPr>
        <p:spPr>
          <a:xfrm>
            <a:off x="6618008" y="2469413"/>
            <a:ext cx="548640" cy="22370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F85195F-7FD5-E305-39B9-05ECFBD3AE54}"/>
              </a:ext>
            </a:extLst>
          </p:cNvPr>
          <p:cNvSpPr txBox="1"/>
          <p:nvPr/>
        </p:nvSpPr>
        <p:spPr>
          <a:xfrm>
            <a:off x="7343046" y="4433476"/>
            <a:ext cx="155448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/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$1,844 = $</a:t>
            </a:r>
            <a:r>
              <a:rPr lang="en-US" sz="1200" dirty="0" err="1">
                <a:solidFill>
                  <a:schemeClr val="tx1"/>
                </a:solidFill>
              </a:rPr>
              <a:t>30K</a:t>
            </a:r>
            <a:r>
              <a:rPr lang="en-US" sz="1200" dirty="0">
                <a:solidFill>
                  <a:schemeClr val="tx1"/>
                </a:solidFill>
              </a:rPr>
              <a:t> - $</a:t>
            </a:r>
            <a:r>
              <a:rPr lang="en-US" sz="1200" dirty="0" err="1">
                <a:solidFill>
                  <a:schemeClr val="tx1"/>
                </a:solidFill>
              </a:rPr>
              <a:t>28K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153" name="Rectangle 5152">
            <a:extLst>
              <a:ext uri="{FF2B5EF4-FFF2-40B4-BE49-F238E27FC236}">
                <a16:creationId xmlns:a16="http://schemas.microsoft.com/office/drawing/2014/main" id="{B8E77685-E101-8AE6-4E15-967FCD0271D1}"/>
              </a:ext>
            </a:extLst>
          </p:cNvPr>
          <p:cNvSpPr/>
          <p:nvPr/>
        </p:nvSpPr>
        <p:spPr>
          <a:xfrm>
            <a:off x="4572521" y="5752910"/>
            <a:ext cx="457200" cy="27432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4" name="TextBox 5153">
            <a:extLst>
              <a:ext uri="{FF2B5EF4-FFF2-40B4-BE49-F238E27FC236}">
                <a16:creationId xmlns:a16="http://schemas.microsoft.com/office/drawing/2014/main" id="{A229732D-C820-6899-F16C-F1C15A3729D5}"/>
              </a:ext>
            </a:extLst>
          </p:cNvPr>
          <p:cNvSpPr txBox="1"/>
          <p:nvPr/>
        </p:nvSpPr>
        <p:spPr>
          <a:xfrm>
            <a:off x="7343046" y="5752910"/>
            <a:ext cx="1645920" cy="27432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2.44 = 2 - (-2000)/4500</a:t>
            </a:r>
            <a:endParaRPr lang="en-US" sz="1200" baseline="30000" dirty="0">
              <a:solidFill>
                <a:schemeClr val="tx1"/>
              </a:solidFill>
            </a:endParaRPr>
          </a:p>
        </p:txBody>
      </p:sp>
      <p:sp>
        <p:nvSpPr>
          <p:cNvPr id="5156" name="Rectangle 5155">
            <a:extLst>
              <a:ext uri="{FF2B5EF4-FFF2-40B4-BE49-F238E27FC236}">
                <a16:creationId xmlns:a16="http://schemas.microsoft.com/office/drawing/2014/main" id="{280E7AFC-CE95-E1C3-09D9-96A54863D1DD}"/>
              </a:ext>
            </a:extLst>
          </p:cNvPr>
          <p:cNvSpPr/>
          <p:nvPr/>
        </p:nvSpPr>
        <p:spPr>
          <a:xfrm>
            <a:off x="5557588" y="5094250"/>
            <a:ext cx="640512" cy="27432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7" name="Rectangle 5156">
            <a:extLst>
              <a:ext uri="{FF2B5EF4-FFF2-40B4-BE49-F238E27FC236}">
                <a16:creationId xmlns:a16="http://schemas.microsoft.com/office/drawing/2014/main" id="{8B80AA02-26E0-6A30-A13B-4FEEB038694C}"/>
              </a:ext>
            </a:extLst>
          </p:cNvPr>
          <p:cNvSpPr/>
          <p:nvPr/>
        </p:nvSpPr>
        <p:spPr>
          <a:xfrm>
            <a:off x="4917076" y="5371007"/>
            <a:ext cx="640512" cy="27432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701C4DC-D003-BF7C-75D9-0FCB713BA484}"/>
              </a:ext>
            </a:extLst>
          </p:cNvPr>
          <p:cNvSpPr/>
          <p:nvPr/>
        </p:nvSpPr>
        <p:spPr>
          <a:xfrm>
            <a:off x="5557588" y="5375733"/>
            <a:ext cx="548640" cy="27432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2" name="TextBox 5151">
            <a:extLst>
              <a:ext uri="{FF2B5EF4-FFF2-40B4-BE49-F238E27FC236}">
                <a16:creationId xmlns:a16="http://schemas.microsoft.com/office/drawing/2014/main" id="{23D8B99B-DC7B-E287-5313-82CF1EBE113E}"/>
              </a:ext>
            </a:extLst>
          </p:cNvPr>
          <p:cNvSpPr txBox="1"/>
          <p:nvPr/>
        </p:nvSpPr>
        <p:spPr>
          <a:xfrm>
            <a:off x="7343046" y="5375733"/>
            <a:ext cx="1463040" cy="27432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200" dirty="0" err="1">
                <a:solidFill>
                  <a:schemeClr val="tx1"/>
                </a:solidFill>
              </a:rPr>
              <a:t>2.5K</a:t>
            </a:r>
            <a:r>
              <a:rPr lang="en-US" sz="1200" dirty="0">
                <a:solidFill>
                  <a:schemeClr val="tx1"/>
                </a:solidFill>
              </a:rPr>
              <a:t> = </a:t>
            </a:r>
            <a:r>
              <a:rPr lang="en-US" sz="1200" dirty="0" err="1">
                <a:solidFill>
                  <a:schemeClr val="tx1"/>
                </a:solidFill>
              </a:rPr>
              <a:t>4.5K</a:t>
            </a:r>
            <a:r>
              <a:rPr lang="en-US" sz="1200" dirty="0">
                <a:solidFill>
                  <a:schemeClr val="tx1"/>
                </a:solidFill>
              </a:rPr>
              <a:t> + (-</a:t>
            </a:r>
            <a:r>
              <a:rPr lang="en-US" sz="1200" dirty="0" err="1">
                <a:solidFill>
                  <a:schemeClr val="tx1"/>
                </a:solidFill>
              </a:rPr>
              <a:t>2.0K</a:t>
            </a:r>
            <a:r>
              <a:rPr lang="en-US" sz="1200" dirty="0">
                <a:solidFill>
                  <a:schemeClr val="tx1"/>
                </a:solidFill>
              </a:rPr>
              <a:t>)</a:t>
            </a:r>
            <a:endParaRPr lang="en-US" sz="1200" baseline="3000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047D4B-2E1F-0F82-C13F-1C00818BEC9B}"/>
              </a:ext>
            </a:extLst>
          </p:cNvPr>
          <p:cNvSpPr txBox="1"/>
          <p:nvPr/>
        </p:nvSpPr>
        <p:spPr>
          <a:xfrm>
            <a:off x="209311" y="5890070"/>
            <a:ext cx="2377440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  <a:effectLst/>
              </a:rPr>
              <a:t>IRR</a:t>
            </a:r>
            <a:r>
              <a:rPr lang="en-US" sz="1000" dirty="0">
                <a:solidFill>
                  <a:srgbClr val="000000"/>
                </a:solidFill>
                <a:effectLst/>
              </a:rPr>
              <a:t> is the  discount rate which makes the net present value of the project zero. (Computed using Excel’s IRR function)</a:t>
            </a:r>
            <a:endParaRPr lang="en-US" sz="1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1342DB-7BDC-3571-888B-90042F4DD07D}"/>
              </a:ext>
            </a:extLst>
          </p:cNvPr>
          <p:cNvSpPr txBox="1"/>
          <p:nvPr/>
        </p:nvSpPr>
        <p:spPr>
          <a:xfrm>
            <a:off x="209310" y="5489960"/>
            <a:ext cx="237744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</a:rPr>
              <a:t>Payback period </a:t>
            </a:r>
            <a:r>
              <a:rPr lang="en-US" sz="1000" dirty="0">
                <a:solidFill>
                  <a:srgbClr val="000000"/>
                </a:solidFill>
              </a:rPr>
              <a:t>is the d</a:t>
            </a:r>
            <a:r>
              <a:rPr lang="en-US" sz="1000" dirty="0">
                <a:solidFill>
                  <a:srgbClr val="000000"/>
                </a:solidFill>
                <a:effectLst/>
              </a:rPr>
              <a:t>uration to break even on the original investments</a:t>
            </a:r>
            <a:endParaRPr lang="en-US" sz="1000" dirty="0"/>
          </a:p>
        </p:txBody>
      </p:sp>
      <p:sp>
        <p:nvSpPr>
          <p:cNvPr id="5158" name="Oval 5157">
            <a:extLst>
              <a:ext uri="{FF2B5EF4-FFF2-40B4-BE49-F238E27FC236}">
                <a16:creationId xmlns:a16="http://schemas.microsoft.com/office/drawing/2014/main" id="{AFBD07F4-6185-CD7A-07B5-FE591E6F2D0C}"/>
              </a:ext>
            </a:extLst>
          </p:cNvPr>
          <p:cNvSpPr/>
          <p:nvPr/>
        </p:nvSpPr>
        <p:spPr>
          <a:xfrm>
            <a:off x="4204326" y="6317717"/>
            <a:ext cx="2196446" cy="342386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0" name="Oval 5159">
            <a:extLst>
              <a:ext uri="{FF2B5EF4-FFF2-40B4-BE49-F238E27FC236}">
                <a16:creationId xmlns:a16="http://schemas.microsoft.com/office/drawing/2014/main" id="{CA87207A-D3EC-EB58-1BAE-567159CBE9C8}"/>
              </a:ext>
            </a:extLst>
          </p:cNvPr>
          <p:cNvSpPr/>
          <p:nvPr/>
        </p:nvSpPr>
        <p:spPr>
          <a:xfrm>
            <a:off x="4204326" y="5126073"/>
            <a:ext cx="2196446" cy="293717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1" name="Rectangle 5160">
            <a:extLst>
              <a:ext uri="{FF2B5EF4-FFF2-40B4-BE49-F238E27FC236}">
                <a16:creationId xmlns:a16="http://schemas.microsoft.com/office/drawing/2014/main" id="{977D05EC-12CD-0DFB-6CAA-0783877E35F2}"/>
              </a:ext>
            </a:extLst>
          </p:cNvPr>
          <p:cNvSpPr/>
          <p:nvPr/>
        </p:nvSpPr>
        <p:spPr>
          <a:xfrm>
            <a:off x="4591372" y="6054118"/>
            <a:ext cx="365760" cy="274320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63" name="Connector: Elbow 5162">
            <a:extLst>
              <a:ext uri="{FF2B5EF4-FFF2-40B4-BE49-F238E27FC236}">
                <a16:creationId xmlns:a16="http://schemas.microsoft.com/office/drawing/2014/main" id="{AE7BF02F-CE6C-4D3C-1AA1-EC5A911AD53A}"/>
              </a:ext>
            </a:extLst>
          </p:cNvPr>
          <p:cNvCxnSpPr>
            <a:cxnSpLocks/>
            <a:stCxn id="5160" idx="2"/>
            <a:endCxn id="5161" idx="1"/>
          </p:cNvCxnSpPr>
          <p:nvPr/>
        </p:nvCxnSpPr>
        <p:spPr>
          <a:xfrm rot="10800000" flipH="1" flipV="1">
            <a:off x="4204326" y="5272932"/>
            <a:ext cx="387046" cy="918346"/>
          </a:xfrm>
          <a:prstGeom prst="bentConnector3">
            <a:avLst>
              <a:gd name="adj1" fmla="val -59063"/>
            </a:avLst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DE7E172-ADB0-2329-B87B-5A9181665BCA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 flipV="1">
            <a:off x="6106228" y="3364250"/>
            <a:ext cx="1236818" cy="16027"/>
          </a:xfrm>
          <a:prstGeom prst="line">
            <a:avLst/>
          </a:prstGeom>
          <a:noFill/>
          <a:ln w="381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AE3A8193-87A0-1235-6B97-09F74B175EA5}"/>
              </a:ext>
            </a:extLst>
          </p:cNvPr>
          <p:cNvCxnSpPr>
            <a:cxnSpLocks/>
            <a:stCxn id="5158" idx="2"/>
            <a:endCxn id="5161" idx="1"/>
          </p:cNvCxnSpPr>
          <p:nvPr/>
        </p:nvCxnSpPr>
        <p:spPr>
          <a:xfrm rot="10800000" flipH="1">
            <a:off x="4204326" y="6191278"/>
            <a:ext cx="387046" cy="297632"/>
          </a:xfrm>
          <a:prstGeom prst="bentConnector3">
            <a:avLst>
              <a:gd name="adj1" fmla="val -59063"/>
            </a:avLst>
          </a:prstGeom>
          <a:noFill/>
          <a:ln w="28575">
            <a:solidFill>
              <a:srgbClr val="FF0000"/>
            </a:solidFill>
            <a:prstDash val="sysDot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51C4EA4-9694-210C-048E-A3835FF99D58}"/>
              </a:ext>
            </a:extLst>
          </p:cNvPr>
          <p:cNvSpPr txBox="1"/>
          <p:nvPr/>
        </p:nvSpPr>
        <p:spPr>
          <a:xfrm>
            <a:off x="7343046" y="4776665"/>
            <a:ext cx="1371600" cy="27432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1.07 = $</a:t>
            </a:r>
            <a:r>
              <a:rPr lang="en-US" sz="1200" dirty="0" err="1">
                <a:solidFill>
                  <a:schemeClr val="tx1"/>
                </a:solidFill>
              </a:rPr>
              <a:t>30K</a:t>
            </a:r>
            <a:r>
              <a:rPr lang="en-US" sz="1200" dirty="0">
                <a:solidFill>
                  <a:schemeClr val="tx1"/>
                </a:solidFill>
              </a:rPr>
              <a:t>/$</a:t>
            </a:r>
            <a:r>
              <a:rPr lang="en-US" sz="1200" dirty="0" err="1">
                <a:solidFill>
                  <a:schemeClr val="tx1"/>
                </a:solidFill>
              </a:rPr>
              <a:t>28K</a:t>
            </a:r>
            <a:endParaRPr lang="en-US" sz="1200" baseline="300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0D3E32-B5F6-FBAE-481F-DDC7937D9EB6}"/>
              </a:ext>
            </a:extLst>
          </p:cNvPr>
          <p:cNvSpPr txBox="1"/>
          <p:nvPr/>
        </p:nvSpPr>
        <p:spPr>
          <a:xfrm>
            <a:off x="309191" y="2150674"/>
            <a:ext cx="118872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sz="1400" dirty="0"/>
              <a:t>Assume a 5% discount rate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CD89A41-0CD6-EF69-EC17-2C06380A6267}"/>
              </a:ext>
            </a:extLst>
          </p:cNvPr>
          <p:cNvCxnSpPr>
            <a:cxnSpLocks/>
            <a:stCxn id="27" idx="1"/>
          </p:cNvCxnSpPr>
          <p:nvPr/>
        </p:nvCxnSpPr>
        <p:spPr>
          <a:xfrm flipH="1">
            <a:off x="5971446" y="3364250"/>
            <a:ext cx="1371600" cy="594413"/>
          </a:xfrm>
          <a:prstGeom prst="straightConnector1">
            <a:avLst/>
          </a:prstGeom>
          <a:noFill/>
          <a:ln w="38100">
            <a:solidFill>
              <a:srgbClr val="0070C0"/>
            </a:solidFill>
            <a:prstDash val="sysDot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207062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/>
              <a:t>Cost Benefit Analysis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CBA was created by Jules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Dupit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 1848.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When comparing two alternatives, it can occur that the preference order is reversed when tax considerations are included.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project with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unfavorable financials may be needed to meet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regulatory requirements or if the project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strategic importance.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CBA inaccuracies can be caused by: inaccurate estimates, subjective assessments, confirmation bias, or if the project is too complex or very long.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Pros of CBA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Is a data-driven analysis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Is limited by the analysis framework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Can create a baseline for comparisons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Identifies projects with the most value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Includes tangible and intangible factors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Cons of CBA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May be unnecessary for smaller projects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May be expensive to perform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Relies critically on forecasted values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CBA accounts for the fact that, usually, most costs are in the initial years and most benefits are in later years.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2462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In this example, 4 financial metrics are determined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Arial" charset="0"/>
              </a:rPr>
              <a:t>Benefit cost ratio 		(1.07)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Arial" charset="0"/>
              </a:rPr>
              <a:t>Internal Rate of return 	(23%)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Arial" charset="0"/>
              </a:rPr>
              <a:t>Payback period 		(2.4 years)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Arial" charset="0"/>
              </a:rPr>
              <a:t>Project benefit  		($1,844)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In this example, no tax considerations were included. 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In this example, a sensitivity analysis could vary the discount rate</a:t>
            </a:r>
            <a:r>
              <a:rPr lang="en-US" sz="1400">
                <a:latin typeface="Arial" charset="0"/>
              </a:rPr>
              <a:t>, say, </a:t>
            </a:r>
            <a:r>
              <a:rPr lang="en-US" sz="1400" dirty="0">
                <a:latin typeface="Arial" charset="0"/>
              </a:rPr>
              <a:t>to assess the changes in the 4 financial metrics.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1624</TotalTime>
  <Words>581</Words>
  <Application>Microsoft Office PowerPoint</Application>
  <PresentationFormat>On-screen Show (4:3)</PresentationFormat>
  <Paragraphs>73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33</cp:revision>
  <dcterms:created xsi:type="dcterms:W3CDTF">2022-08-07T10:33:11Z</dcterms:created>
  <dcterms:modified xsi:type="dcterms:W3CDTF">2024-11-01T14:06:24Z</dcterms:modified>
</cp:coreProperties>
</file>